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Default Extension="jpg" ContentType="image/jpg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</p:sldIdLst>
  <p:sldSz cx="12192000" cy="6858000"/>
  <p:notesSz cx="12192000" cy="6858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/Relationships>
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9207500" y="2964179"/>
            <a:ext cx="2981960" cy="3208020"/>
          </a:xfrm>
          <a:custGeom>
            <a:avLst/>
            <a:gdLst/>
            <a:ahLst/>
            <a:cxnLst/>
            <a:rect l="l" t="t" r="r" b="b"/>
            <a:pathLst>
              <a:path w="2981959" h="3208020">
                <a:moveTo>
                  <a:pt x="2980435" y="0"/>
                </a:moveTo>
                <a:lnTo>
                  <a:pt x="2067559" y="912749"/>
                </a:lnTo>
              </a:path>
              <a:path w="2981959" h="3208020">
                <a:moveTo>
                  <a:pt x="2981832" y="226060"/>
                </a:moveTo>
                <a:lnTo>
                  <a:pt x="0" y="3207918"/>
                </a:lnTo>
              </a:path>
              <a:path w="2981959" h="3208020">
                <a:moveTo>
                  <a:pt x="2981071" y="320040"/>
                </a:moveTo>
                <a:lnTo>
                  <a:pt x="1084579" y="2216531"/>
                </a:lnTo>
              </a:path>
            </a:pathLst>
          </a:custGeom>
          <a:ln w="10160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0443209" y="3133089"/>
            <a:ext cx="1747520" cy="1821180"/>
          </a:xfrm>
          <a:custGeom>
            <a:avLst/>
            <a:gdLst/>
            <a:ahLst/>
            <a:cxnLst/>
            <a:rect l="l" t="t" r="r" b="b"/>
            <a:pathLst>
              <a:path w="1747520" h="1821179">
                <a:moveTo>
                  <a:pt x="1745742" y="0"/>
                </a:moveTo>
                <a:lnTo>
                  <a:pt x="0" y="1745742"/>
                </a:lnTo>
              </a:path>
              <a:path w="1747520" h="1821179">
                <a:moveTo>
                  <a:pt x="1747520" y="551180"/>
                </a:moveTo>
                <a:lnTo>
                  <a:pt x="477520" y="1821180"/>
                </a:lnTo>
              </a:path>
            </a:pathLst>
          </a:custGeom>
          <a:ln w="27940">
            <a:solidFill>
              <a:srgbClr val="FFFFFF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90270" y="779716"/>
            <a:ext cx="10411459" cy="635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73684" y="2284031"/>
            <a:ext cx="11560175" cy="36849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3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object 3" descr=""/>
          <p:cNvGrpSpPr/>
          <p:nvPr/>
        </p:nvGrpSpPr>
        <p:grpSpPr>
          <a:xfrm>
            <a:off x="6103620" y="2540"/>
            <a:ext cx="6103620" cy="6177280"/>
            <a:chOff x="6103620" y="2540"/>
            <a:chExt cx="6103620" cy="6177280"/>
          </a:xfrm>
        </p:grpSpPr>
        <p:sp>
          <p:nvSpPr>
            <p:cNvPr id="4" name="object 4" descr=""/>
            <p:cNvSpPr/>
            <p:nvPr/>
          </p:nvSpPr>
          <p:spPr>
            <a:xfrm>
              <a:off x="6109970" y="8890"/>
              <a:ext cx="6080760" cy="6164580"/>
            </a:xfrm>
            <a:custGeom>
              <a:avLst/>
              <a:gdLst/>
              <a:ahLst/>
              <a:cxnLst/>
              <a:rect l="l" t="t" r="r" b="b"/>
              <a:pathLst>
                <a:path w="6080759" h="6164580">
                  <a:moveTo>
                    <a:pt x="5928359" y="0"/>
                  </a:moveTo>
                  <a:lnTo>
                    <a:pt x="2118359" y="3809999"/>
                  </a:lnTo>
                </a:path>
                <a:path w="6080759" h="6164580">
                  <a:moveTo>
                    <a:pt x="6080633" y="83819"/>
                  </a:moveTo>
                  <a:lnTo>
                    <a:pt x="0" y="6164478"/>
                  </a:lnTo>
                </a:path>
                <a:path w="6080759" h="6164580">
                  <a:moveTo>
                    <a:pt x="6080759" y="220979"/>
                  </a:moveTo>
                  <a:lnTo>
                    <a:pt x="1127759" y="5173980"/>
                  </a:lnTo>
                </a:path>
              </a:pathLst>
            </a:custGeom>
            <a:ln w="127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7336790" y="34290"/>
              <a:ext cx="4853940" cy="4919980"/>
            </a:xfrm>
            <a:custGeom>
              <a:avLst/>
              <a:gdLst/>
              <a:ahLst/>
              <a:cxnLst/>
              <a:rect l="l" t="t" r="r" b="b"/>
              <a:pathLst>
                <a:path w="4853940" h="4919980">
                  <a:moveTo>
                    <a:pt x="4853051" y="0"/>
                  </a:moveTo>
                  <a:lnTo>
                    <a:pt x="0" y="4853051"/>
                  </a:lnTo>
                </a:path>
                <a:path w="4853940" h="4919980">
                  <a:moveTo>
                    <a:pt x="4853939" y="576579"/>
                  </a:moveTo>
                  <a:lnTo>
                    <a:pt x="510539" y="4919980"/>
                  </a:lnTo>
                </a:path>
              </a:pathLst>
            </a:custGeom>
            <a:ln w="3302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" name="object 6" descr=""/>
          <p:cNvSpPr txBox="1"/>
          <p:nvPr/>
        </p:nvSpPr>
        <p:spPr>
          <a:xfrm>
            <a:off x="1698879" y="1307084"/>
            <a:ext cx="8798560" cy="331851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24765" marR="17780" indent="-5080">
              <a:lnSpc>
                <a:spcPct val="100000"/>
              </a:lnSpc>
              <a:spcBef>
                <a:spcPts val="100"/>
              </a:spcBef>
              <a:tabLst>
                <a:tab pos="1625600" algn="l"/>
              </a:tabLst>
            </a:pPr>
            <a:r>
              <a:rPr dirty="0" sz="5400" spc="395">
                <a:latin typeface="Georgia"/>
                <a:cs typeface="Georgia"/>
              </a:rPr>
              <a:t>21</a:t>
            </a:r>
            <a:r>
              <a:rPr dirty="0" baseline="24691" sz="5400" spc="592">
                <a:latin typeface="Georgia"/>
                <a:cs typeface="Georgia"/>
              </a:rPr>
              <a:t>ST</a:t>
            </a:r>
            <a:r>
              <a:rPr dirty="0" baseline="24691" sz="5400">
                <a:latin typeface="Georgia"/>
                <a:cs typeface="Georgia"/>
              </a:rPr>
              <a:t>	</a:t>
            </a:r>
            <a:r>
              <a:rPr dirty="0" sz="5400" spc="360">
                <a:latin typeface="Georgia"/>
                <a:cs typeface="Georgia"/>
              </a:rPr>
              <a:t>CENTURY </a:t>
            </a:r>
            <a:r>
              <a:rPr dirty="0" sz="5400" spc="320">
                <a:latin typeface="Georgia"/>
                <a:cs typeface="Georgia"/>
              </a:rPr>
              <a:t>LITERATURE</a:t>
            </a:r>
            <a:r>
              <a:rPr dirty="0" sz="5400" spc="30">
                <a:latin typeface="Georgia"/>
                <a:cs typeface="Georgia"/>
              </a:rPr>
              <a:t> </a:t>
            </a:r>
            <a:r>
              <a:rPr dirty="0" sz="5400" spc="120">
                <a:latin typeface="Georgia"/>
                <a:cs typeface="Georgia"/>
              </a:rPr>
              <a:t>FROM</a:t>
            </a:r>
            <a:r>
              <a:rPr dirty="0" sz="5400" spc="65">
                <a:latin typeface="Georgia"/>
                <a:cs typeface="Georgia"/>
              </a:rPr>
              <a:t> </a:t>
            </a:r>
            <a:r>
              <a:rPr dirty="0" sz="5400" spc="160">
                <a:latin typeface="Georgia"/>
                <a:cs typeface="Georgia"/>
              </a:rPr>
              <a:t>THE </a:t>
            </a:r>
            <a:r>
              <a:rPr dirty="0" sz="5400" spc="229">
                <a:latin typeface="Georgia"/>
                <a:cs typeface="Georgia"/>
              </a:rPr>
              <a:t>PHILIPPINES</a:t>
            </a:r>
            <a:r>
              <a:rPr dirty="0" sz="5400" spc="60">
                <a:latin typeface="Georgia"/>
                <a:cs typeface="Georgia"/>
              </a:rPr>
              <a:t> </a:t>
            </a:r>
            <a:r>
              <a:rPr dirty="0" sz="5400" spc="465">
                <a:latin typeface="Georgia"/>
                <a:cs typeface="Georgia"/>
              </a:rPr>
              <a:t>AND</a:t>
            </a:r>
            <a:r>
              <a:rPr dirty="0" sz="5400" spc="65">
                <a:latin typeface="Georgia"/>
                <a:cs typeface="Georgia"/>
              </a:rPr>
              <a:t> </a:t>
            </a:r>
            <a:r>
              <a:rPr dirty="0" sz="5400" spc="160">
                <a:latin typeface="Georgia"/>
                <a:cs typeface="Georgia"/>
              </a:rPr>
              <a:t>THE </a:t>
            </a:r>
            <a:r>
              <a:rPr dirty="0" sz="5400" spc="204">
                <a:latin typeface="Georgia"/>
                <a:cs typeface="Georgia"/>
              </a:rPr>
              <a:t>WORLD</a:t>
            </a:r>
            <a:endParaRPr sz="5400">
              <a:latin typeface="Georgia"/>
              <a:cs typeface="Georgia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2696591" y="5088001"/>
            <a:ext cx="6795770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114">
                <a:latin typeface="Arial MT"/>
                <a:cs typeface="Arial MT"/>
              </a:rPr>
              <a:t>(Second</a:t>
            </a:r>
            <a:r>
              <a:rPr dirty="0" sz="2800" spc="-80">
                <a:latin typeface="Arial MT"/>
                <a:cs typeface="Arial MT"/>
              </a:rPr>
              <a:t> </a:t>
            </a:r>
            <a:r>
              <a:rPr dirty="0" sz="2800" spc="85">
                <a:latin typeface="Arial MT"/>
                <a:cs typeface="Arial MT"/>
              </a:rPr>
              <a:t>Semester,</a:t>
            </a:r>
            <a:r>
              <a:rPr dirty="0" sz="2800" spc="-60">
                <a:latin typeface="Arial MT"/>
                <a:cs typeface="Arial MT"/>
              </a:rPr>
              <a:t> </a:t>
            </a:r>
            <a:r>
              <a:rPr dirty="0" sz="2800">
                <a:latin typeface="Arial MT"/>
                <a:cs typeface="Arial MT"/>
              </a:rPr>
              <a:t>FOURTH</a:t>
            </a:r>
            <a:r>
              <a:rPr dirty="0" sz="2800" spc="-80">
                <a:latin typeface="Arial MT"/>
                <a:cs typeface="Arial MT"/>
              </a:rPr>
              <a:t> </a:t>
            </a:r>
            <a:r>
              <a:rPr dirty="0" sz="2800" spc="50">
                <a:latin typeface="Arial MT"/>
                <a:cs typeface="Arial MT"/>
              </a:rPr>
              <a:t>GRADING)</a:t>
            </a:r>
            <a:endParaRPr sz="2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28600" y="874331"/>
            <a:ext cx="11129010" cy="50825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720" marR="5080" indent="-287655">
              <a:lnSpc>
                <a:spcPct val="100000"/>
              </a:lnSpc>
              <a:spcBef>
                <a:spcPts val="100"/>
              </a:spcBef>
              <a:buSzPct val="80208"/>
              <a:buFont typeface="Wingdings"/>
              <a:buChar char=""/>
              <a:tabLst>
                <a:tab pos="299720" algn="l"/>
                <a:tab pos="547370" algn="l"/>
              </a:tabLst>
            </a:pPr>
            <a:r>
              <a:rPr dirty="0" sz="4800" spc="-2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 spc="-20">
                <a:solidFill>
                  <a:srgbClr val="FFFFFF"/>
                </a:solidFill>
                <a:latin typeface="Arial MT"/>
                <a:cs typeface="Arial MT"/>
              </a:rPr>
              <a:t>FACES</a:t>
            </a:r>
            <a:r>
              <a:rPr dirty="0" sz="4800" spc="-1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65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dirty="0" sz="4800" spc="-10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0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CROWD</a:t>
            </a:r>
            <a:r>
              <a:rPr dirty="0" sz="4800" spc="-1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0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PEOPLE</a:t>
            </a:r>
            <a:r>
              <a:rPr dirty="0" sz="4800" spc="-100">
                <a:latin typeface="Arial MT"/>
                <a:cs typeface="Arial MT"/>
              </a:rPr>
              <a:t> </a:t>
            </a:r>
            <a:r>
              <a:rPr dirty="0" sz="4800" spc="140">
                <a:latin typeface="Arial MT"/>
                <a:cs typeface="Arial MT"/>
              </a:rPr>
              <a:t>IN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CROWD</a:t>
            </a:r>
            <a:endParaRPr sz="4800">
              <a:latin typeface="Arial MT"/>
              <a:cs typeface="Arial MT"/>
            </a:endParaRPr>
          </a:p>
          <a:p>
            <a:pPr marL="299720" marR="1898650" indent="-287655">
              <a:lnSpc>
                <a:spcPct val="100000"/>
              </a:lnSpc>
              <a:spcBef>
                <a:spcPts val="1745"/>
              </a:spcBef>
              <a:buSzPct val="80208"/>
              <a:buFont typeface="Wingdings"/>
              <a:buChar char=""/>
              <a:tabLst>
                <a:tab pos="299720" algn="l"/>
                <a:tab pos="547370" algn="l"/>
              </a:tabLst>
            </a:pP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MOUTHS</a:t>
            </a:r>
            <a:r>
              <a:rPr dirty="0" sz="4800" spc="-1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4800" spc="-1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FEED</a:t>
            </a:r>
            <a:r>
              <a:rPr dirty="0" sz="4800" spc="-14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HUNGRY PEOPLE</a:t>
            </a:r>
            <a:endParaRPr sz="4800">
              <a:latin typeface="Arial MT"/>
              <a:cs typeface="Arial MT"/>
            </a:endParaRPr>
          </a:p>
          <a:p>
            <a:pPr marL="548005" indent="-535305">
              <a:lnSpc>
                <a:spcPct val="100000"/>
              </a:lnSpc>
              <a:spcBef>
                <a:spcPts val="1764"/>
              </a:spcBef>
              <a:buSzPct val="80208"/>
              <a:buFont typeface="Wingdings"/>
              <a:buChar char=""/>
              <a:tabLst>
                <a:tab pos="548005" algn="l"/>
              </a:tabLst>
            </a:pP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KLEENEX</a:t>
            </a:r>
            <a:r>
              <a:rPr dirty="0" sz="4800" spc="-14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90">
                <a:latin typeface="Arial MT"/>
                <a:cs typeface="Arial MT"/>
              </a:rPr>
              <a:t>DISPOSABLE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TISSUES</a:t>
            </a:r>
            <a:endParaRPr sz="4800">
              <a:latin typeface="Arial MT"/>
              <a:cs typeface="Arial MT"/>
            </a:endParaRPr>
          </a:p>
          <a:p>
            <a:pPr marL="548640" indent="-535940">
              <a:lnSpc>
                <a:spcPct val="100000"/>
              </a:lnSpc>
              <a:spcBef>
                <a:spcPts val="1745"/>
              </a:spcBef>
              <a:buSzPct val="80208"/>
              <a:buFont typeface="Wingdings"/>
              <a:buChar char=""/>
              <a:tabLst>
                <a:tab pos="548640" algn="l"/>
              </a:tabLst>
            </a:pPr>
            <a:r>
              <a:rPr dirty="0" sz="4800" spc="105">
                <a:solidFill>
                  <a:srgbClr val="FFFFFF"/>
                </a:solidFill>
                <a:latin typeface="Arial MT"/>
                <a:cs typeface="Arial MT"/>
              </a:rPr>
              <a:t>BAND-</a:t>
            </a:r>
            <a:r>
              <a:rPr dirty="0" sz="4800" spc="155">
                <a:solidFill>
                  <a:srgbClr val="FFFFFF"/>
                </a:solidFill>
                <a:latin typeface="Arial MT"/>
                <a:cs typeface="Arial MT"/>
              </a:rPr>
              <a:t>AID</a:t>
            </a:r>
            <a:r>
              <a:rPr dirty="0" sz="4800" spc="-1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35">
                <a:latin typeface="Arial MT"/>
                <a:cs typeface="Arial MT"/>
              </a:rPr>
              <a:t> </a:t>
            </a:r>
            <a:r>
              <a:rPr dirty="0" sz="4800" spc="90">
                <a:latin typeface="Arial MT"/>
                <a:cs typeface="Arial MT"/>
              </a:rPr>
              <a:t>ADHESIVE</a:t>
            </a:r>
            <a:r>
              <a:rPr dirty="0" sz="4800" spc="-170">
                <a:latin typeface="Arial MT"/>
                <a:cs typeface="Arial MT"/>
              </a:rPr>
              <a:t> </a:t>
            </a:r>
            <a:r>
              <a:rPr dirty="0" sz="4800" spc="45">
                <a:latin typeface="Arial MT"/>
                <a:cs typeface="Arial MT"/>
              </a:rPr>
              <a:t>BANDAGES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28600" y="794003"/>
            <a:ext cx="407035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553085" indent="-540385">
              <a:lnSpc>
                <a:spcPct val="100000"/>
              </a:lnSpc>
              <a:spcBef>
                <a:spcPts val="100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553085" algn="l"/>
              </a:tabLst>
            </a:pPr>
            <a:r>
              <a:rPr dirty="0" sz="4800" spc="-20">
                <a:latin typeface="Arial MT"/>
                <a:cs typeface="Arial MT"/>
              </a:rPr>
              <a:t>METONYMY</a:t>
            </a:r>
            <a:endParaRPr sz="48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28600" y="1746567"/>
            <a:ext cx="10676255" cy="222123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dirty="0" sz="4800" spc="-50"/>
              <a:t>-</a:t>
            </a:r>
            <a:r>
              <a:rPr dirty="0" sz="4800"/>
              <a:t>	USES</a:t>
            </a:r>
            <a:r>
              <a:rPr dirty="0" sz="4800" spc="-70"/>
              <a:t> </a:t>
            </a:r>
            <a:r>
              <a:rPr dirty="0" sz="4800" spc="55"/>
              <a:t>SOMETHING</a:t>
            </a:r>
            <a:r>
              <a:rPr dirty="0" sz="4800" spc="-65"/>
              <a:t> </a:t>
            </a:r>
            <a:r>
              <a:rPr dirty="0" sz="4800" spc="-10">
                <a:solidFill>
                  <a:srgbClr val="FFFFFF"/>
                </a:solidFill>
              </a:rPr>
              <a:t>ASSOCIATED </a:t>
            </a:r>
            <a:r>
              <a:rPr dirty="0" sz="4800" spc="90"/>
              <a:t>WITH</a:t>
            </a:r>
            <a:r>
              <a:rPr dirty="0" sz="4800" spc="-110"/>
              <a:t> </a:t>
            </a:r>
            <a:r>
              <a:rPr dirty="0" sz="4800" spc="220"/>
              <a:t>A</a:t>
            </a:r>
            <a:r>
              <a:rPr dirty="0" sz="4800" spc="-120"/>
              <a:t> </a:t>
            </a:r>
            <a:r>
              <a:rPr dirty="0" sz="4800" spc="114"/>
              <a:t>THING</a:t>
            </a:r>
            <a:r>
              <a:rPr dirty="0" sz="4800" spc="-105"/>
              <a:t> </a:t>
            </a:r>
            <a:r>
              <a:rPr dirty="0" sz="4800"/>
              <a:t>TO</a:t>
            </a:r>
            <a:r>
              <a:rPr dirty="0" sz="4800" spc="-120"/>
              <a:t> </a:t>
            </a:r>
            <a:r>
              <a:rPr dirty="0" sz="4800"/>
              <a:t>REPRESENT</a:t>
            </a:r>
            <a:r>
              <a:rPr dirty="0" sz="4800" spc="-140"/>
              <a:t> </a:t>
            </a:r>
            <a:r>
              <a:rPr dirty="0" sz="4800" spc="35"/>
              <a:t>THE </a:t>
            </a:r>
            <a:r>
              <a:rPr dirty="0" sz="4800" spc="114">
                <a:solidFill>
                  <a:srgbClr val="FFFFFF"/>
                </a:solidFill>
              </a:rPr>
              <a:t>THING</a:t>
            </a:r>
            <a:r>
              <a:rPr dirty="0" sz="4800" spc="-114">
                <a:solidFill>
                  <a:srgbClr val="FFFFFF"/>
                </a:solidFill>
              </a:rPr>
              <a:t> </a:t>
            </a:r>
            <a:r>
              <a:rPr dirty="0" sz="4800" spc="75">
                <a:solidFill>
                  <a:srgbClr val="FFFFFF"/>
                </a:solidFill>
              </a:rPr>
              <a:t>ITSE</a:t>
            </a:r>
            <a:r>
              <a:rPr dirty="0" sz="4800" spc="80">
                <a:solidFill>
                  <a:srgbClr val="FFFFFF"/>
                </a:solidFill>
              </a:rPr>
              <a:t>L</a:t>
            </a:r>
            <a:r>
              <a:rPr dirty="0" sz="4800" spc="-540">
                <a:solidFill>
                  <a:srgbClr val="FFFFFF"/>
                </a:solidFill>
              </a:rPr>
              <a:t>F</a:t>
            </a:r>
            <a:r>
              <a:rPr dirty="0" sz="4800" spc="75">
                <a:solidFill>
                  <a:srgbClr val="FFFFFF"/>
                </a:solidFill>
              </a:rPr>
              <a:t>.</a:t>
            </a:r>
            <a:endParaRPr sz="4800"/>
          </a:p>
        </p:txBody>
      </p:sp>
      <p:sp>
        <p:nvSpPr>
          <p:cNvPr id="4" name="object 4" descr=""/>
          <p:cNvSpPr txBox="1"/>
          <p:nvPr/>
        </p:nvSpPr>
        <p:spPr>
          <a:xfrm>
            <a:off x="228600" y="3939476"/>
            <a:ext cx="9222740" cy="2084070"/>
          </a:xfrm>
          <a:prstGeom prst="rect">
            <a:avLst/>
          </a:prstGeom>
        </p:spPr>
        <p:txBody>
          <a:bodyPr wrap="square" lIns="0" tIns="24892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960"/>
              </a:spcBef>
            </a:pPr>
            <a:r>
              <a:rPr dirty="0" sz="5200" spc="-10">
                <a:latin typeface="Arial MT"/>
                <a:cs typeface="Arial MT"/>
              </a:rPr>
              <a:t>EXAMPLES:</a:t>
            </a:r>
            <a:endParaRPr sz="5200">
              <a:latin typeface="Arial MT"/>
              <a:cs typeface="Arial MT"/>
            </a:endParaRPr>
          </a:p>
          <a:p>
            <a:pPr marL="591185" indent="-578485">
              <a:lnSpc>
                <a:spcPct val="100000"/>
              </a:lnSpc>
              <a:spcBef>
                <a:spcPts val="1864"/>
              </a:spcBef>
              <a:buSzPct val="79807"/>
              <a:buFont typeface="Wingdings"/>
              <a:buChar char=""/>
              <a:tabLst>
                <a:tab pos="591185" algn="l"/>
              </a:tabLst>
            </a:pPr>
            <a:r>
              <a:rPr dirty="0" sz="5200" spc="90">
                <a:solidFill>
                  <a:srgbClr val="FFFFFF"/>
                </a:solidFill>
                <a:latin typeface="Arial MT"/>
                <a:cs typeface="Arial MT"/>
              </a:rPr>
              <a:t>DISH</a:t>
            </a:r>
            <a:r>
              <a:rPr dirty="0" sz="5200" spc="-1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5200">
                <a:latin typeface="Arial MT"/>
                <a:cs typeface="Arial MT"/>
              </a:rPr>
              <a:t>-</a:t>
            </a:r>
            <a:r>
              <a:rPr dirty="0" sz="5200" spc="-165">
                <a:latin typeface="Arial MT"/>
                <a:cs typeface="Arial MT"/>
              </a:rPr>
              <a:t> </a:t>
            </a:r>
            <a:r>
              <a:rPr dirty="0" sz="5200" spc="-10">
                <a:latin typeface="Arial MT"/>
                <a:cs typeface="Arial MT"/>
              </a:rPr>
              <a:t>REFERS</a:t>
            </a:r>
            <a:r>
              <a:rPr dirty="0" sz="5200" spc="-185">
                <a:latin typeface="Arial MT"/>
                <a:cs typeface="Arial MT"/>
              </a:rPr>
              <a:t> </a:t>
            </a:r>
            <a:r>
              <a:rPr dirty="0" sz="5200">
                <a:latin typeface="Arial MT"/>
                <a:cs typeface="Arial MT"/>
              </a:rPr>
              <a:t>TO</a:t>
            </a:r>
            <a:r>
              <a:rPr dirty="0" sz="5200" spc="-195">
                <a:latin typeface="Arial MT"/>
                <a:cs typeface="Arial MT"/>
              </a:rPr>
              <a:t> </a:t>
            </a:r>
            <a:r>
              <a:rPr dirty="0" sz="5200" spc="275">
                <a:latin typeface="Arial MT"/>
                <a:cs typeface="Arial MT"/>
              </a:rPr>
              <a:t>A</a:t>
            </a:r>
            <a:r>
              <a:rPr dirty="0" sz="5200" spc="-170">
                <a:latin typeface="Arial MT"/>
                <a:cs typeface="Arial MT"/>
              </a:rPr>
              <a:t> </a:t>
            </a:r>
            <a:r>
              <a:rPr dirty="0" sz="5200" spc="85">
                <a:solidFill>
                  <a:srgbClr val="FFFFFF"/>
                </a:solidFill>
                <a:latin typeface="Arial MT"/>
                <a:cs typeface="Arial MT"/>
              </a:rPr>
              <a:t>MEAL</a:t>
            </a:r>
            <a:endParaRPr sz="52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28600" y="566991"/>
            <a:ext cx="10114280" cy="3842385"/>
          </a:xfrm>
          <a:prstGeom prst="rect">
            <a:avLst/>
          </a:prstGeom>
        </p:spPr>
        <p:txBody>
          <a:bodyPr wrap="square" lIns="0" tIns="88900" rIns="0" bIns="0" rtlCol="0" vert="horz">
            <a:spAutoFit/>
          </a:bodyPr>
          <a:lstStyle/>
          <a:p>
            <a:pPr marL="548640" indent="-535940">
              <a:lnSpc>
                <a:spcPct val="100000"/>
              </a:lnSpc>
              <a:spcBef>
                <a:spcPts val="700"/>
              </a:spcBef>
              <a:buSzPct val="80208"/>
              <a:buFont typeface="Wingdings"/>
              <a:buChar char=""/>
              <a:tabLst>
                <a:tab pos="548640" algn="l"/>
              </a:tabLst>
            </a:pPr>
            <a:r>
              <a:rPr dirty="0" sz="4800" spc="130">
                <a:solidFill>
                  <a:srgbClr val="FFFFFF"/>
                </a:solidFill>
                <a:latin typeface="Arial MT"/>
                <a:cs typeface="Arial MT"/>
              </a:rPr>
              <a:t>HANDS</a:t>
            </a:r>
            <a:r>
              <a:rPr dirty="0" sz="4800" spc="-1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7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REFERS</a:t>
            </a:r>
            <a:r>
              <a:rPr dirty="0" sz="4800" spc="-18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TO</a:t>
            </a:r>
            <a:r>
              <a:rPr dirty="0" sz="4800" spc="-180">
                <a:latin typeface="Arial MT"/>
                <a:cs typeface="Arial MT"/>
              </a:rPr>
              <a:t> </a:t>
            </a: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HELP</a:t>
            </a:r>
            <a:endParaRPr sz="4800">
              <a:latin typeface="Arial MT"/>
              <a:cs typeface="Arial MT"/>
            </a:endParaRPr>
          </a:p>
          <a:p>
            <a:pPr marL="299720" marR="5080" indent="-287655">
              <a:lnSpc>
                <a:spcPct val="79900"/>
              </a:lnSpc>
              <a:spcBef>
                <a:spcPts val="1760"/>
              </a:spcBef>
              <a:buSzPct val="80208"/>
              <a:buFont typeface="Wingdings"/>
              <a:buChar char=""/>
              <a:tabLst>
                <a:tab pos="299720" algn="l"/>
                <a:tab pos="547370" algn="l"/>
              </a:tabLst>
            </a:pP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HOL</a:t>
            </a:r>
            <a:r>
              <a:rPr dirty="0" sz="4800" spc="-515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dirty="0" sz="4800" spc="100">
                <a:solidFill>
                  <a:srgbClr val="FFFFFF"/>
                </a:solidFill>
                <a:latin typeface="Arial MT"/>
                <a:cs typeface="Arial MT"/>
              </a:rPr>
              <a:t>W</a:t>
            </a:r>
            <a:r>
              <a:rPr dirty="0" sz="4800" spc="50">
                <a:solidFill>
                  <a:srgbClr val="FFFFFF"/>
                </a:solidFill>
                <a:latin typeface="Arial MT"/>
                <a:cs typeface="Arial MT"/>
              </a:rPr>
              <a:t>OO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D</a:t>
            </a:r>
            <a:r>
              <a:rPr dirty="0" sz="4800" spc="-1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65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REFERS</a:t>
            </a:r>
            <a:r>
              <a:rPr dirty="0" sz="4800" spc="-18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TO</a:t>
            </a:r>
            <a:r>
              <a:rPr dirty="0" sz="4800" spc="-160">
                <a:latin typeface="Arial MT"/>
                <a:cs typeface="Arial MT"/>
              </a:rPr>
              <a:t>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FILM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INDUSTRY</a:t>
            </a:r>
            <a:endParaRPr sz="4800">
              <a:latin typeface="Arial MT"/>
              <a:cs typeface="Arial MT"/>
            </a:endParaRPr>
          </a:p>
          <a:p>
            <a:pPr marL="548005" indent="-535305">
              <a:lnSpc>
                <a:spcPct val="100000"/>
              </a:lnSpc>
              <a:spcBef>
                <a:spcPts val="605"/>
              </a:spcBef>
              <a:buSzPct val="80208"/>
              <a:buFont typeface="Wingdings"/>
              <a:buChar char=""/>
              <a:tabLst>
                <a:tab pos="548005" algn="l"/>
              </a:tabLst>
            </a:pPr>
            <a:r>
              <a:rPr dirty="0" sz="4800" spc="95">
                <a:solidFill>
                  <a:srgbClr val="FFFFFF"/>
                </a:solidFill>
                <a:latin typeface="Arial MT"/>
                <a:cs typeface="Arial MT"/>
              </a:rPr>
              <a:t>HEAD</a:t>
            </a:r>
            <a:r>
              <a:rPr dirty="0" sz="4800" spc="-1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7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REFERS</a:t>
            </a:r>
            <a:r>
              <a:rPr dirty="0" sz="4800" spc="-19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TO</a:t>
            </a:r>
            <a:r>
              <a:rPr dirty="0" sz="4800" spc="-190"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PEOPLE</a:t>
            </a:r>
            <a:endParaRPr sz="4800">
              <a:latin typeface="Arial MT"/>
              <a:cs typeface="Arial MT"/>
            </a:endParaRPr>
          </a:p>
          <a:p>
            <a:pPr marL="548005" indent="-535305">
              <a:lnSpc>
                <a:spcPct val="100000"/>
              </a:lnSpc>
              <a:spcBef>
                <a:spcPts val="600"/>
              </a:spcBef>
              <a:buSzPct val="80208"/>
              <a:buFont typeface="Wingdings"/>
              <a:buChar char=""/>
              <a:tabLst>
                <a:tab pos="548005" algn="l"/>
              </a:tabLst>
            </a:pP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GRAVE</a:t>
            </a:r>
            <a:r>
              <a:rPr dirty="0" sz="4800" spc="-1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6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REFERS</a:t>
            </a:r>
            <a:r>
              <a:rPr dirty="0" sz="4800" spc="-16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TO</a:t>
            </a:r>
            <a:r>
              <a:rPr dirty="0" sz="4800" spc="-165"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DEATH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214884"/>
            <a:ext cx="10274935" cy="45275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729230" indent="-685165">
              <a:lnSpc>
                <a:spcPct val="100000"/>
              </a:lnSpc>
              <a:spcBef>
                <a:spcPts val="100"/>
              </a:spcBef>
              <a:buFont typeface="Wingdings"/>
              <a:buChar char=""/>
              <a:tabLst>
                <a:tab pos="2729230" algn="l"/>
              </a:tabLst>
            </a:pPr>
            <a:r>
              <a:rPr dirty="0" sz="4800" spc="360">
                <a:latin typeface="Georgia"/>
                <a:cs typeface="Georgia"/>
              </a:rPr>
              <a:t>ABOUT</a:t>
            </a:r>
            <a:r>
              <a:rPr dirty="0" sz="4800" spc="50">
                <a:latin typeface="Georgia"/>
                <a:cs typeface="Georgia"/>
              </a:rPr>
              <a:t> </a:t>
            </a:r>
            <a:r>
              <a:rPr dirty="0" sz="4800" spc="165">
                <a:latin typeface="Georgia"/>
                <a:cs typeface="Georgia"/>
              </a:rPr>
              <a:t>THE</a:t>
            </a:r>
            <a:r>
              <a:rPr dirty="0" sz="4800" spc="55">
                <a:latin typeface="Georgia"/>
                <a:cs typeface="Georgia"/>
              </a:rPr>
              <a:t> </a:t>
            </a:r>
            <a:r>
              <a:rPr dirty="0" sz="4800" spc="260">
                <a:latin typeface="Georgia"/>
                <a:cs typeface="Georgia"/>
              </a:rPr>
              <a:t>AUTHOR</a:t>
            </a:r>
            <a:endParaRPr sz="4800">
              <a:latin typeface="Georgia"/>
              <a:cs typeface="Georgia"/>
            </a:endParaRPr>
          </a:p>
          <a:p>
            <a:pPr>
              <a:lnSpc>
                <a:spcPct val="100000"/>
              </a:lnSpc>
            </a:pPr>
            <a:endParaRPr sz="48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1490"/>
              </a:spcBef>
            </a:pPr>
            <a:endParaRPr sz="4800">
              <a:latin typeface="Georgia"/>
              <a:cs typeface="Georgia"/>
            </a:endParaRPr>
          </a:p>
          <a:p>
            <a:pPr marL="299085" marR="5080" indent="-287020">
              <a:lnSpc>
                <a:spcPct val="100000"/>
              </a:lnSpc>
              <a:buClr>
                <a:srgbClr val="FFFFFF"/>
              </a:buClr>
              <a:buSzPct val="80208"/>
              <a:buFont typeface="Wingdings"/>
              <a:buChar char=""/>
              <a:tabLst>
                <a:tab pos="299085" algn="l"/>
                <a:tab pos="552450" algn="l"/>
                <a:tab pos="1351280" algn="l"/>
              </a:tabLst>
            </a:pPr>
            <a:r>
              <a:rPr dirty="0" sz="4800" spc="45">
                <a:latin typeface="Arial MT"/>
                <a:cs typeface="Arial MT"/>
              </a:rPr>
              <a:t>	</a:t>
            </a:r>
            <a:r>
              <a:rPr dirty="0" sz="4800" spc="45">
                <a:latin typeface="Arial MT"/>
                <a:cs typeface="Arial MT"/>
              </a:rPr>
              <a:t>J.</a:t>
            </a:r>
            <a:r>
              <a:rPr dirty="0" sz="4800">
                <a:latin typeface="Arial MT"/>
                <a:cs typeface="Arial MT"/>
              </a:rPr>
              <a:t>	</a:t>
            </a:r>
            <a:r>
              <a:rPr dirty="0" sz="4800" spc="130">
                <a:latin typeface="Arial MT"/>
                <a:cs typeface="Arial MT"/>
              </a:rPr>
              <a:t>NEIL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C.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75">
                <a:latin typeface="Arial MT"/>
                <a:cs typeface="Arial MT"/>
              </a:rPr>
              <a:t>GARCIA</a:t>
            </a:r>
            <a:r>
              <a:rPr dirty="0" sz="4800" spc="-185">
                <a:latin typeface="Arial MT"/>
                <a:cs typeface="Arial MT"/>
              </a:rPr>
              <a:t> </a:t>
            </a:r>
            <a:r>
              <a:rPr dirty="0" sz="4800" spc="65">
                <a:latin typeface="Arial MT"/>
                <a:cs typeface="Arial MT"/>
              </a:rPr>
              <a:t>IS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220">
                <a:latin typeface="Arial MT"/>
                <a:cs typeface="Arial MT"/>
              </a:rPr>
              <a:t>A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90">
                <a:latin typeface="Arial MT"/>
                <a:cs typeface="Arial MT"/>
              </a:rPr>
              <a:t>FILIPINO </a:t>
            </a:r>
            <a:r>
              <a:rPr dirty="0" sz="4800" spc="65">
                <a:latin typeface="Arial MT"/>
                <a:cs typeface="Arial MT"/>
              </a:rPr>
              <a:t>POE</a:t>
            </a:r>
            <a:r>
              <a:rPr dirty="0" sz="4800" spc="-480">
                <a:latin typeface="Arial MT"/>
                <a:cs typeface="Arial MT"/>
              </a:rPr>
              <a:t>T</a:t>
            </a:r>
            <a:r>
              <a:rPr dirty="0" sz="4800" spc="65">
                <a:latin typeface="Arial MT"/>
                <a:cs typeface="Arial MT"/>
              </a:rPr>
              <a:t>,</a:t>
            </a:r>
            <a:r>
              <a:rPr dirty="0" sz="4800" spc="-215">
                <a:latin typeface="Arial MT"/>
                <a:cs typeface="Arial MT"/>
              </a:rPr>
              <a:t> </a:t>
            </a:r>
            <a:r>
              <a:rPr dirty="0" sz="4800" spc="45">
                <a:latin typeface="Arial MT"/>
                <a:cs typeface="Arial MT"/>
              </a:rPr>
              <a:t>ESS</a:t>
            </a:r>
            <a:r>
              <a:rPr dirty="0" sz="4800" spc="-240">
                <a:latin typeface="Arial MT"/>
                <a:cs typeface="Arial MT"/>
              </a:rPr>
              <a:t>A</a:t>
            </a:r>
            <a:r>
              <a:rPr dirty="0" sz="4800" spc="50">
                <a:latin typeface="Arial MT"/>
                <a:cs typeface="Arial MT"/>
              </a:rPr>
              <a:t>YIS</a:t>
            </a:r>
            <a:r>
              <a:rPr dirty="0" sz="4800" spc="-490">
                <a:latin typeface="Arial MT"/>
                <a:cs typeface="Arial MT"/>
              </a:rPr>
              <a:t>T</a:t>
            </a:r>
            <a:r>
              <a:rPr dirty="0" sz="4800" spc="50">
                <a:latin typeface="Arial MT"/>
                <a:cs typeface="Arial MT"/>
              </a:rPr>
              <a:t>,</a:t>
            </a:r>
            <a:r>
              <a:rPr dirty="0" sz="4800" spc="-240">
                <a:latin typeface="Arial MT"/>
                <a:cs typeface="Arial MT"/>
              </a:rPr>
              <a:t> </a:t>
            </a:r>
            <a:r>
              <a:rPr dirty="0" sz="4800" spc="165">
                <a:latin typeface="Arial MT"/>
                <a:cs typeface="Arial MT"/>
              </a:rPr>
              <a:t>AND</a:t>
            </a:r>
            <a:r>
              <a:rPr dirty="0" sz="4800" spc="-215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LITERARY </a:t>
            </a:r>
            <a:r>
              <a:rPr dirty="0" sz="4800" spc="35">
                <a:latin typeface="Arial MT"/>
                <a:cs typeface="Arial MT"/>
              </a:rPr>
              <a:t>CRITIC.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996122"/>
            <a:ext cx="11631930" cy="295338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65">
                <a:latin typeface="Arial MT"/>
                <a:cs typeface="Arial MT"/>
              </a:rPr>
              <a:t>	</a:t>
            </a:r>
            <a:r>
              <a:rPr dirty="0" sz="4800" spc="65">
                <a:latin typeface="Arial MT"/>
                <a:cs typeface="Arial MT"/>
              </a:rPr>
              <a:t>HE</a:t>
            </a:r>
            <a:r>
              <a:rPr dirty="0" sz="4800" spc="-6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GRADUATED</a:t>
            </a:r>
            <a:r>
              <a:rPr dirty="0" sz="4800" spc="-120">
                <a:latin typeface="Arial MT"/>
                <a:cs typeface="Arial MT"/>
              </a:rPr>
              <a:t> </a:t>
            </a:r>
            <a:r>
              <a:rPr dirty="0" sz="4800" spc="90">
                <a:latin typeface="Arial MT"/>
                <a:cs typeface="Arial MT"/>
              </a:rPr>
              <a:t>MAGNA</a:t>
            </a:r>
            <a:r>
              <a:rPr dirty="0" sz="4800" spc="-60">
                <a:latin typeface="Arial MT"/>
                <a:cs typeface="Arial MT"/>
              </a:rPr>
              <a:t> </a:t>
            </a:r>
            <a:r>
              <a:rPr dirty="0" sz="4800" spc="50">
                <a:latin typeface="Arial MT"/>
                <a:cs typeface="Arial MT"/>
              </a:rPr>
              <a:t>CUM </a:t>
            </a:r>
            <a:r>
              <a:rPr dirty="0" sz="4800" spc="85">
                <a:latin typeface="Arial MT"/>
                <a:cs typeface="Arial MT"/>
              </a:rPr>
              <a:t>LAUDE</a:t>
            </a:r>
            <a:r>
              <a:rPr dirty="0" sz="4800" spc="-100">
                <a:latin typeface="Arial MT"/>
                <a:cs typeface="Arial MT"/>
              </a:rPr>
              <a:t> </a:t>
            </a:r>
            <a:r>
              <a:rPr dirty="0" sz="4800" spc="90">
                <a:latin typeface="Arial MT"/>
                <a:cs typeface="Arial MT"/>
              </a:rPr>
              <a:t>WITH</a:t>
            </a:r>
            <a:r>
              <a:rPr dirty="0" sz="4800" spc="-7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BACHELOR</a:t>
            </a:r>
            <a:r>
              <a:rPr dirty="0" sz="4800" spc="-10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OF</a:t>
            </a:r>
            <a:r>
              <a:rPr dirty="0" sz="4800" spc="-6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ARTS</a:t>
            </a:r>
            <a:r>
              <a:rPr dirty="0" sz="4800" spc="-90">
                <a:latin typeface="Arial MT"/>
                <a:cs typeface="Arial MT"/>
              </a:rPr>
              <a:t> </a:t>
            </a:r>
            <a:r>
              <a:rPr dirty="0" sz="4800" spc="140">
                <a:latin typeface="Arial MT"/>
                <a:cs typeface="Arial MT"/>
              </a:rPr>
              <a:t>IN </a:t>
            </a:r>
            <a:r>
              <a:rPr dirty="0" sz="4800" spc="114">
                <a:latin typeface="Arial MT"/>
                <a:cs typeface="Arial MT"/>
              </a:rPr>
              <a:t>JOURNALISM</a:t>
            </a:r>
            <a:r>
              <a:rPr dirty="0" sz="4800" spc="-17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AT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170">
                <a:latin typeface="Arial MT"/>
                <a:cs typeface="Arial MT"/>
              </a:rPr>
              <a:t> </a:t>
            </a:r>
            <a:r>
              <a:rPr dirty="0" sz="4800" spc="50">
                <a:latin typeface="Arial MT"/>
                <a:cs typeface="Arial MT"/>
              </a:rPr>
              <a:t>UNIVERSITY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 spc="-25">
                <a:latin typeface="Arial MT"/>
                <a:cs typeface="Arial MT"/>
              </a:rPr>
              <a:t>OF </a:t>
            </a:r>
            <a:r>
              <a:rPr dirty="0" sz="4800" spc="70">
                <a:latin typeface="Arial MT"/>
                <a:cs typeface="Arial MT"/>
              </a:rPr>
              <a:t>SANTO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50">
                <a:latin typeface="Arial MT"/>
                <a:cs typeface="Arial MT"/>
              </a:rPr>
              <a:t>TOMAS</a:t>
            </a:r>
            <a:r>
              <a:rPr dirty="0" sz="4800" spc="-145">
                <a:latin typeface="Arial MT"/>
                <a:cs typeface="Arial MT"/>
              </a:rPr>
              <a:t> </a:t>
            </a:r>
            <a:r>
              <a:rPr dirty="0" sz="4800" spc="165">
                <a:latin typeface="Arial MT"/>
                <a:cs typeface="Arial MT"/>
              </a:rPr>
              <a:t>IN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150">
                <a:latin typeface="Arial MT"/>
                <a:cs typeface="Arial MT"/>
              </a:rPr>
              <a:t>1990.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711388"/>
            <a:ext cx="11385550" cy="2952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65">
                <a:latin typeface="Arial MT"/>
                <a:cs typeface="Arial MT"/>
              </a:rPr>
              <a:t>	</a:t>
            </a:r>
            <a:r>
              <a:rPr dirty="0" sz="4800" spc="65">
                <a:latin typeface="Arial MT"/>
                <a:cs typeface="Arial MT"/>
              </a:rPr>
              <a:t>HE</a:t>
            </a:r>
            <a:r>
              <a:rPr dirty="0" sz="4800" spc="-2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LATER</a:t>
            </a:r>
            <a:r>
              <a:rPr dirty="0" sz="4800" spc="-6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TAUGHT</a:t>
            </a:r>
            <a:r>
              <a:rPr dirty="0" sz="4800" spc="-2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COURSES</a:t>
            </a:r>
            <a:r>
              <a:rPr dirty="0" sz="4800" spc="-25">
                <a:latin typeface="Arial MT"/>
                <a:cs typeface="Arial MT"/>
              </a:rPr>
              <a:t> </a:t>
            </a:r>
            <a:r>
              <a:rPr dirty="0" sz="4800" spc="80">
                <a:latin typeface="Arial MT"/>
                <a:cs typeface="Arial MT"/>
              </a:rPr>
              <a:t>ON </a:t>
            </a:r>
            <a:r>
              <a:rPr dirty="0" sz="4800">
                <a:latin typeface="Arial MT"/>
                <a:cs typeface="Arial MT"/>
              </a:rPr>
              <a:t>CREATIVE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55">
                <a:latin typeface="Arial MT"/>
                <a:cs typeface="Arial MT"/>
              </a:rPr>
              <a:t>WRITING</a:t>
            </a:r>
            <a:r>
              <a:rPr dirty="0" sz="4800" spc="-85">
                <a:latin typeface="Arial MT"/>
                <a:cs typeface="Arial MT"/>
              </a:rPr>
              <a:t> </a:t>
            </a:r>
            <a:r>
              <a:rPr dirty="0" sz="4800" spc="135">
                <a:latin typeface="Arial MT"/>
                <a:cs typeface="Arial MT"/>
              </a:rPr>
              <a:t>AND </a:t>
            </a:r>
            <a:r>
              <a:rPr dirty="0" sz="4800">
                <a:latin typeface="Arial MT"/>
                <a:cs typeface="Arial MT"/>
              </a:rPr>
              <a:t>LITERATURE</a:t>
            </a:r>
            <a:r>
              <a:rPr dirty="0" sz="4800" spc="-10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AT</a:t>
            </a:r>
            <a:r>
              <a:rPr dirty="0" sz="4800" spc="-90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65">
                <a:latin typeface="Arial MT"/>
                <a:cs typeface="Arial MT"/>
              </a:rPr>
              <a:t> </a:t>
            </a:r>
            <a:r>
              <a:rPr dirty="0" sz="4800" spc="50">
                <a:latin typeface="Arial MT"/>
                <a:cs typeface="Arial MT"/>
              </a:rPr>
              <a:t>UNIVERSITY</a:t>
            </a:r>
            <a:r>
              <a:rPr dirty="0" sz="4800" spc="-65">
                <a:latin typeface="Arial MT"/>
                <a:cs typeface="Arial MT"/>
              </a:rPr>
              <a:t> </a:t>
            </a:r>
            <a:r>
              <a:rPr dirty="0" sz="4800" spc="-25">
                <a:latin typeface="Arial MT"/>
                <a:cs typeface="Arial MT"/>
              </a:rPr>
              <a:t>OF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80">
                <a:latin typeface="Arial MT"/>
                <a:cs typeface="Arial MT"/>
              </a:rPr>
              <a:t>PHILIPPINES</a:t>
            </a:r>
            <a:r>
              <a:rPr dirty="0" sz="4800" spc="-120">
                <a:latin typeface="Arial MT"/>
                <a:cs typeface="Arial MT"/>
              </a:rPr>
              <a:t> </a:t>
            </a:r>
            <a:r>
              <a:rPr dirty="0" sz="4800" spc="145">
                <a:latin typeface="Arial MT"/>
                <a:cs typeface="Arial MT"/>
              </a:rPr>
              <a:t>DILIMAN</a:t>
            </a:r>
            <a:r>
              <a:rPr dirty="0" sz="4800" spc="-155">
                <a:latin typeface="Arial MT"/>
                <a:cs typeface="Arial MT"/>
              </a:rPr>
              <a:t> </a:t>
            </a:r>
            <a:r>
              <a:rPr dirty="0" sz="4800" spc="165">
                <a:latin typeface="Arial MT"/>
                <a:cs typeface="Arial MT"/>
              </a:rPr>
              <a:t>IN</a:t>
            </a:r>
            <a:r>
              <a:rPr dirty="0" sz="4800" spc="-120">
                <a:latin typeface="Arial MT"/>
                <a:cs typeface="Arial MT"/>
              </a:rPr>
              <a:t> </a:t>
            </a:r>
            <a:r>
              <a:rPr dirty="0" sz="4800" spc="150">
                <a:latin typeface="Arial MT"/>
                <a:cs typeface="Arial MT"/>
              </a:rPr>
              <a:t>2003.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-1"/>
            <a:ext cx="1219199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307657" y="2283523"/>
            <a:ext cx="11568430" cy="22205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56005" indent="-1043305">
              <a:lnSpc>
                <a:spcPct val="100000"/>
              </a:lnSpc>
              <a:spcBef>
                <a:spcPts val="100"/>
              </a:spcBef>
              <a:buFont typeface="Wingdings"/>
              <a:buChar char=""/>
              <a:tabLst>
                <a:tab pos="1056005" algn="l"/>
              </a:tabLst>
            </a:pPr>
            <a:r>
              <a:rPr dirty="0" sz="7200" spc="150" b="1">
                <a:latin typeface="Arial"/>
                <a:cs typeface="Arial"/>
              </a:rPr>
              <a:t>DEFINING</a:t>
            </a:r>
            <a:r>
              <a:rPr dirty="0" sz="7200" spc="-220" b="1">
                <a:latin typeface="Arial"/>
                <a:cs typeface="Arial"/>
              </a:rPr>
              <a:t> </a:t>
            </a:r>
            <a:r>
              <a:rPr dirty="0" sz="7200" spc="60" b="1">
                <a:latin typeface="Arial"/>
                <a:cs typeface="Arial"/>
              </a:rPr>
              <a:t>UN</a:t>
            </a:r>
            <a:r>
              <a:rPr dirty="0" sz="7200" spc="-509" b="1">
                <a:latin typeface="Arial"/>
                <a:cs typeface="Arial"/>
              </a:rPr>
              <a:t>F</a:t>
            </a:r>
            <a:r>
              <a:rPr dirty="0" sz="7200" spc="40" b="1">
                <a:latin typeface="Arial"/>
                <a:cs typeface="Arial"/>
              </a:rPr>
              <a:t>AM</a:t>
            </a:r>
            <a:r>
              <a:rPr dirty="0" sz="7200" spc="60" b="1">
                <a:latin typeface="Arial"/>
                <a:cs typeface="Arial"/>
              </a:rPr>
              <a:t>I</a:t>
            </a:r>
            <a:r>
              <a:rPr dirty="0" sz="7200" spc="35" b="1">
                <a:latin typeface="Arial"/>
                <a:cs typeface="Arial"/>
              </a:rPr>
              <a:t>LIAR</a:t>
            </a:r>
            <a:endParaRPr sz="7200">
              <a:latin typeface="Arial"/>
              <a:cs typeface="Arial"/>
            </a:endParaRPr>
          </a:p>
          <a:p>
            <a:pPr marL="4521835">
              <a:lnSpc>
                <a:spcPct val="100000"/>
              </a:lnSpc>
              <a:spcBef>
                <a:spcPts val="5"/>
              </a:spcBef>
            </a:pPr>
            <a:r>
              <a:rPr dirty="0" sz="7200" spc="-10" b="1">
                <a:latin typeface="Arial"/>
                <a:cs typeface="Arial"/>
              </a:rPr>
              <a:t>TERMS</a:t>
            </a:r>
            <a:endParaRPr sz="7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198754" y="-147829"/>
            <a:ext cx="11769090" cy="4037965"/>
          </a:xfrm>
          <a:prstGeom prst="rect">
            <a:avLst/>
          </a:prstGeom>
        </p:spPr>
        <p:txBody>
          <a:bodyPr wrap="square" lIns="0" tIns="37528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955"/>
              </a:spcBef>
            </a:pPr>
            <a:r>
              <a:rPr dirty="0" sz="4800" spc="215">
                <a:latin typeface="Georgia"/>
                <a:cs typeface="Georgia"/>
              </a:rPr>
              <a:t>MOTIVATIONAL</a:t>
            </a:r>
            <a:r>
              <a:rPr dirty="0" sz="4800" spc="50">
                <a:latin typeface="Georgia"/>
                <a:cs typeface="Georgia"/>
              </a:rPr>
              <a:t> </a:t>
            </a:r>
            <a:r>
              <a:rPr dirty="0" sz="4800" spc="390">
                <a:latin typeface="Georgia"/>
                <a:cs typeface="Georgia"/>
              </a:rPr>
              <a:t>ACTIVITY</a:t>
            </a:r>
            <a:endParaRPr sz="4800">
              <a:latin typeface="Georgia"/>
              <a:cs typeface="Georgia"/>
            </a:endParaRPr>
          </a:p>
          <a:p>
            <a:pPr marL="12700">
              <a:lnSpc>
                <a:spcPct val="100000"/>
              </a:lnSpc>
              <a:spcBef>
                <a:spcPts val="2860"/>
              </a:spcBef>
            </a:pPr>
            <a:r>
              <a:rPr dirty="0" sz="4800" spc="65">
                <a:latin typeface="Arial MT"/>
                <a:cs typeface="Arial MT"/>
              </a:rPr>
              <a:t>GUIDED</a:t>
            </a:r>
            <a:r>
              <a:rPr dirty="0" sz="4800" spc="-110">
                <a:latin typeface="Arial MT"/>
                <a:cs typeface="Arial MT"/>
              </a:rPr>
              <a:t> </a:t>
            </a:r>
            <a:r>
              <a:rPr dirty="0" sz="4800" spc="65">
                <a:latin typeface="Arial MT"/>
                <a:cs typeface="Arial MT"/>
              </a:rPr>
              <a:t>QUESTION:</a:t>
            </a:r>
            <a:endParaRPr sz="4800">
              <a:latin typeface="Arial MT"/>
              <a:cs typeface="Arial MT"/>
            </a:endParaRPr>
          </a:p>
          <a:p>
            <a:pPr marL="577850" indent="-540385">
              <a:lnSpc>
                <a:spcPct val="100000"/>
              </a:lnSpc>
              <a:spcBef>
                <a:spcPts val="2835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577850" algn="l"/>
              </a:tabLst>
            </a:pPr>
            <a:r>
              <a:rPr dirty="0" sz="4800">
                <a:latin typeface="Arial MT"/>
                <a:cs typeface="Arial MT"/>
              </a:rPr>
              <a:t>WHAT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 spc="65">
                <a:latin typeface="Arial MT"/>
                <a:cs typeface="Arial MT"/>
              </a:rPr>
              <a:t>ARE</a:t>
            </a:r>
            <a:r>
              <a:rPr dirty="0" sz="4800" spc="-16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YOUR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 spc="80">
                <a:latin typeface="Arial MT"/>
                <a:cs typeface="Arial MT"/>
              </a:rPr>
              <a:t>THOUGHTS</a:t>
            </a:r>
            <a:r>
              <a:rPr dirty="0" sz="4800" spc="-145">
                <a:latin typeface="Arial MT"/>
                <a:cs typeface="Arial MT"/>
              </a:rPr>
              <a:t> </a:t>
            </a:r>
            <a:r>
              <a:rPr dirty="0" sz="4800" spc="140">
                <a:latin typeface="Arial MT"/>
                <a:cs typeface="Arial MT"/>
              </a:rPr>
              <a:t>ABOUT</a:t>
            </a:r>
            <a:endParaRPr sz="4800">
              <a:latin typeface="Arial MT"/>
              <a:cs typeface="Arial MT"/>
            </a:endParaRPr>
          </a:p>
          <a:p>
            <a:pPr marL="3858260">
              <a:lnSpc>
                <a:spcPct val="100000"/>
              </a:lnSpc>
              <a:spcBef>
                <a:spcPts val="5"/>
              </a:spcBef>
            </a:pPr>
            <a:r>
              <a:rPr dirty="0" sz="4800" spc="80">
                <a:latin typeface="Arial MT"/>
                <a:cs typeface="Arial MT"/>
              </a:rPr>
              <a:t>THIS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IMAGES?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580197"/>
            <a:ext cx="11604625" cy="368490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IMPERIALISM</a:t>
            </a:r>
            <a:r>
              <a:rPr dirty="0" sz="4800" spc="-204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60">
                <a:latin typeface="Arial MT"/>
                <a:cs typeface="Arial MT"/>
              </a:rPr>
              <a:t> </a:t>
            </a:r>
            <a:r>
              <a:rPr dirty="0" sz="4800" spc="220">
                <a:latin typeface="Arial MT"/>
                <a:cs typeface="Arial MT"/>
              </a:rPr>
              <a:t>A</a:t>
            </a:r>
            <a:r>
              <a:rPr dirty="0" sz="4800" spc="-165">
                <a:latin typeface="Arial MT"/>
                <a:cs typeface="Arial MT"/>
              </a:rPr>
              <a:t> </a:t>
            </a:r>
            <a:r>
              <a:rPr dirty="0" sz="4800" spc="-20">
                <a:latin typeface="Arial MT"/>
                <a:cs typeface="Arial MT"/>
              </a:rPr>
              <a:t>TYPE</a:t>
            </a:r>
            <a:r>
              <a:rPr dirty="0" sz="4800" spc="-16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OF</a:t>
            </a:r>
            <a:r>
              <a:rPr dirty="0" sz="4800" spc="-160">
                <a:latin typeface="Arial MT"/>
                <a:cs typeface="Arial MT"/>
              </a:rPr>
              <a:t> </a:t>
            </a:r>
            <a:r>
              <a:rPr dirty="0" sz="4800" spc="40">
                <a:latin typeface="Arial MT"/>
                <a:cs typeface="Arial MT"/>
              </a:rPr>
              <a:t>PRACTICE </a:t>
            </a:r>
            <a:r>
              <a:rPr dirty="0" sz="4800">
                <a:latin typeface="Arial MT"/>
                <a:cs typeface="Arial MT"/>
              </a:rPr>
              <a:t>OR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55">
                <a:latin typeface="Arial MT"/>
                <a:cs typeface="Arial MT"/>
              </a:rPr>
              <a:t>POLICY</a:t>
            </a:r>
            <a:r>
              <a:rPr dirty="0" sz="4800" spc="-14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WHERE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220">
                <a:latin typeface="Arial MT"/>
                <a:cs typeface="Arial MT"/>
              </a:rPr>
              <a:t>A</a:t>
            </a:r>
            <a:r>
              <a:rPr dirty="0" sz="4800" spc="-120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COUNTRY </a:t>
            </a:r>
            <a:r>
              <a:rPr dirty="0" sz="4800" spc="65">
                <a:latin typeface="Arial MT"/>
                <a:cs typeface="Arial MT"/>
              </a:rPr>
              <a:t>BOOSTS</a:t>
            </a:r>
            <a:r>
              <a:rPr dirty="0" sz="4800" spc="-155">
                <a:latin typeface="Arial MT"/>
                <a:cs typeface="Arial MT"/>
              </a:rPr>
              <a:t> </a:t>
            </a:r>
            <a:r>
              <a:rPr dirty="0" sz="4800" spc="70">
                <a:latin typeface="Arial MT"/>
                <a:cs typeface="Arial MT"/>
              </a:rPr>
              <a:t>ITS</a:t>
            </a:r>
            <a:r>
              <a:rPr dirty="0" sz="4800" spc="-17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POWER</a:t>
            </a:r>
            <a:r>
              <a:rPr dirty="0" sz="4800" spc="-175">
                <a:latin typeface="Arial MT"/>
                <a:cs typeface="Arial MT"/>
              </a:rPr>
              <a:t> </a:t>
            </a:r>
            <a:r>
              <a:rPr dirty="0" sz="4800" spc="-35">
                <a:latin typeface="Arial MT"/>
                <a:cs typeface="Arial MT"/>
              </a:rPr>
              <a:t>BY </a:t>
            </a:r>
            <a:r>
              <a:rPr dirty="0" sz="4800" spc="90">
                <a:solidFill>
                  <a:srgbClr val="FFFFFF"/>
                </a:solidFill>
                <a:latin typeface="Arial MT"/>
                <a:cs typeface="Arial MT"/>
              </a:rPr>
              <a:t>CONTROLLING</a:t>
            </a:r>
            <a:r>
              <a:rPr dirty="0" sz="4800" spc="-1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OTHER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 spc="-60">
                <a:latin typeface="Arial MT"/>
                <a:cs typeface="Arial MT"/>
              </a:rPr>
              <a:t>PARTS</a:t>
            </a:r>
            <a:r>
              <a:rPr dirty="0" sz="4800" spc="-170">
                <a:latin typeface="Arial MT"/>
                <a:cs typeface="Arial MT"/>
              </a:rPr>
              <a:t> </a:t>
            </a:r>
            <a:r>
              <a:rPr dirty="0" sz="4800" spc="-25">
                <a:latin typeface="Arial MT"/>
                <a:cs typeface="Arial MT"/>
              </a:rPr>
              <a:t>OF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WORLD.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351597"/>
            <a:ext cx="11397615" cy="4129404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CREOLES</a:t>
            </a:r>
            <a:r>
              <a:rPr dirty="0" sz="48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2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PEOPLE</a:t>
            </a:r>
            <a:r>
              <a:rPr dirty="0" sz="4800" spc="-50">
                <a:latin typeface="Arial MT"/>
                <a:cs typeface="Arial MT"/>
              </a:rPr>
              <a:t> </a:t>
            </a:r>
            <a:r>
              <a:rPr dirty="0" sz="4800" spc="90">
                <a:latin typeface="Arial MT"/>
                <a:cs typeface="Arial MT"/>
              </a:rPr>
              <a:t>WITH</a:t>
            </a:r>
            <a:r>
              <a:rPr dirty="0" sz="4800" spc="-35">
                <a:latin typeface="Arial MT"/>
                <a:cs typeface="Arial MT"/>
              </a:rPr>
              <a:t> </a:t>
            </a:r>
            <a:r>
              <a:rPr dirty="0" sz="4800" spc="100">
                <a:latin typeface="Arial MT"/>
                <a:cs typeface="Arial MT"/>
              </a:rPr>
              <a:t>AFRICAN, </a:t>
            </a:r>
            <a:r>
              <a:rPr dirty="0" sz="4800" spc="60">
                <a:latin typeface="Arial MT"/>
                <a:cs typeface="Arial MT"/>
              </a:rPr>
              <a:t>FRENCH,</a:t>
            </a:r>
            <a:r>
              <a:rPr dirty="0" sz="4800" spc="-5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OR</a:t>
            </a:r>
            <a:r>
              <a:rPr dirty="0" sz="4800" spc="-4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SPANISH</a:t>
            </a:r>
            <a:r>
              <a:rPr dirty="0" sz="4800" spc="-50">
                <a:latin typeface="Arial MT"/>
                <a:cs typeface="Arial MT"/>
              </a:rPr>
              <a:t> </a:t>
            </a:r>
            <a:r>
              <a:rPr dirty="0" sz="4800" spc="70">
                <a:latin typeface="Arial MT"/>
                <a:cs typeface="Arial MT"/>
              </a:rPr>
              <a:t>ANCEST</a:t>
            </a:r>
            <a:r>
              <a:rPr dirty="0" sz="4800" spc="-110">
                <a:latin typeface="Arial MT"/>
                <a:cs typeface="Arial MT"/>
              </a:rPr>
              <a:t>R</a:t>
            </a:r>
            <a:r>
              <a:rPr dirty="0" sz="4800" spc="-515">
                <a:latin typeface="Arial MT"/>
                <a:cs typeface="Arial MT"/>
              </a:rPr>
              <a:t>Y</a:t>
            </a:r>
            <a:r>
              <a:rPr dirty="0" sz="4800" spc="75">
                <a:latin typeface="Arial MT"/>
                <a:cs typeface="Arial MT"/>
              </a:rPr>
              <a:t>.</a:t>
            </a:r>
            <a:endParaRPr sz="4800">
              <a:latin typeface="Arial MT"/>
              <a:cs typeface="Arial MT"/>
            </a:endParaRPr>
          </a:p>
          <a:p>
            <a:pPr marL="299085" marR="3097530" indent="-287020">
              <a:lnSpc>
                <a:spcPct val="100000"/>
              </a:lnSpc>
              <a:spcBef>
                <a:spcPts val="1745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POSTERITIES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20">
                <a:latin typeface="Arial MT"/>
                <a:cs typeface="Arial MT"/>
              </a:rPr>
              <a:t> </a:t>
            </a:r>
            <a:r>
              <a:rPr dirty="0" sz="4800" spc="50">
                <a:latin typeface="Arial MT"/>
                <a:cs typeface="Arial MT"/>
              </a:rPr>
              <a:t>FUTURE </a:t>
            </a:r>
            <a:r>
              <a:rPr dirty="0" sz="4800">
                <a:latin typeface="Arial MT"/>
                <a:cs typeface="Arial MT"/>
              </a:rPr>
              <a:t>GENERATION</a:t>
            </a:r>
            <a:r>
              <a:rPr dirty="0" sz="4800" spc="4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OR</a:t>
            </a:r>
            <a:r>
              <a:rPr dirty="0" sz="4800" spc="10">
                <a:latin typeface="Arial MT"/>
                <a:cs typeface="Arial MT"/>
              </a:rPr>
              <a:t> </a:t>
            </a:r>
            <a:r>
              <a:rPr dirty="0" sz="4800" spc="45">
                <a:latin typeface="Arial MT"/>
                <a:cs typeface="Arial MT"/>
              </a:rPr>
              <a:t>PEOPLE.</a:t>
            </a:r>
            <a:endParaRPr sz="4800">
              <a:latin typeface="Arial MT"/>
              <a:cs typeface="Arial MT"/>
            </a:endParaRPr>
          </a:p>
          <a:p>
            <a:pPr marL="553085" indent="-540385">
              <a:lnSpc>
                <a:spcPct val="100000"/>
              </a:lnSpc>
              <a:spcBef>
                <a:spcPts val="1764"/>
              </a:spcBef>
              <a:buSzPct val="80208"/>
              <a:buFont typeface="Wingdings"/>
              <a:buChar char=""/>
              <a:tabLst>
                <a:tab pos="553085" algn="l"/>
              </a:tabLst>
            </a:pPr>
            <a:r>
              <a:rPr dirty="0" sz="4800" spc="114">
                <a:solidFill>
                  <a:srgbClr val="FFFFFF"/>
                </a:solidFill>
                <a:latin typeface="Arial MT"/>
                <a:cs typeface="Arial MT"/>
              </a:rPr>
              <a:t>HABILIMENTS</a:t>
            </a:r>
            <a:r>
              <a:rPr dirty="0" sz="4800" spc="-1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35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CLOTHES.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096962"/>
            <a:ext cx="10780395" cy="463740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16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 spc="160">
                <a:solidFill>
                  <a:srgbClr val="FFFFFF"/>
                </a:solidFill>
                <a:latin typeface="Arial MT"/>
                <a:cs typeface="Arial MT"/>
              </a:rPr>
              <a:t>DANK</a:t>
            </a:r>
            <a:r>
              <a:rPr dirty="0" sz="4800" spc="-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5">
                <a:latin typeface="Arial MT"/>
                <a:cs typeface="Arial MT"/>
              </a:rPr>
              <a:t> </a:t>
            </a:r>
            <a:r>
              <a:rPr dirty="0" sz="4800" spc="45">
                <a:latin typeface="Arial MT"/>
                <a:cs typeface="Arial MT"/>
              </a:rPr>
              <a:t>U</a:t>
            </a:r>
            <a:r>
              <a:rPr dirty="0" sz="4800" spc="25">
                <a:latin typeface="Arial MT"/>
                <a:cs typeface="Arial MT"/>
              </a:rPr>
              <a:t>N</a:t>
            </a:r>
            <a:r>
              <a:rPr dirty="0" sz="4800" spc="45">
                <a:latin typeface="Arial MT"/>
                <a:cs typeface="Arial MT"/>
              </a:rPr>
              <a:t>PLEASANT</a:t>
            </a:r>
            <a:r>
              <a:rPr dirty="0" sz="4800" spc="-520">
                <a:latin typeface="Arial MT"/>
                <a:cs typeface="Arial MT"/>
              </a:rPr>
              <a:t>L</a:t>
            </a:r>
            <a:r>
              <a:rPr dirty="0" sz="4800" spc="45">
                <a:latin typeface="Arial MT"/>
                <a:cs typeface="Arial MT"/>
              </a:rPr>
              <a:t>Y</a:t>
            </a:r>
            <a:r>
              <a:rPr dirty="0" sz="4800" spc="-1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WET</a:t>
            </a:r>
            <a:r>
              <a:rPr dirty="0" sz="4800" spc="-15">
                <a:latin typeface="Arial MT"/>
                <a:cs typeface="Arial MT"/>
              </a:rPr>
              <a:t> </a:t>
            </a:r>
            <a:r>
              <a:rPr dirty="0" sz="4800" spc="125">
                <a:latin typeface="Arial MT"/>
                <a:cs typeface="Arial MT"/>
              </a:rPr>
              <a:t>AND </a:t>
            </a:r>
            <a:r>
              <a:rPr dirty="0" sz="4800" spc="-10">
                <a:latin typeface="Arial MT"/>
                <a:cs typeface="Arial MT"/>
              </a:rPr>
              <a:t>COLD.</a:t>
            </a:r>
            <a:endParaRPr sz="4800">
              <a:latin typeface="Arial MT"/>
              <a:cs typeface="Arial MT"/>
            </a:endParaRPr>
          </a:p>
          <a:p>
            <a:pPr marL="299085" marR="287655" indent="-287020">
              <a:lnSpc>
                <a:spcPct val="100000"/>
              </a:lnSpc>
              <a:spcBef>
                <a:spcPts val="1745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OGLE</a:t>
            </a:r>
            <a:r>
              <a:rPr dirty="0" sz="4800" spc="-1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55">
                <a:latin typeface="Arial MT"/>
                <a:cs typeface="Arial MT"/>
              </a:rPr>
              <a:t> </a:t>
            </a:r>
            <a:r>
              <a:rPr dirty="0" sz="4800" spc="100">
                <a:latin typeface="Arial MT"/>
                <a:cs typeface="Arial MT"/>
              </a:rPr>
              <a:t>LOOK</a:t>
            </a:r>
            <a:r>
              <a:rPr dirty="0" sz="4800" spc="-15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AT</a:t>
            </a:r>
            <a:r>
              <a:rPr dirty="0" sz="4800" spc="-180">
                <a:latin typeface="Arial MT"/>
                <a:cs typeface="Arial MT"/>
              </a:rPr>
              <a:t> </a:t>
            </a:r>
            <a:r>
              <a:rPr dirty="0" sz="4800" spc="55">
                <a:latin typeface="Arial MT"/>
                <a:cs typeface="Arial MT"/>
              </a:rPr>
              <a:t>SOMETHING</a:t>
            </a:r>
            <a:r>
              <a:rPr dirty="0" sz="4800" spc="-155">
                <a:latin typeface="Arial MT"/>
                <a:cs typeface="Arial MT"/>
              </a:rPr>
              <a:t> </a:t>
            </a:r>
            <a:r>
              <a:rPr dirty="0" sz="4800" spc="-25">
                <a:latin typeface="Arial MT"/>
                <a:cs typeface="Arial MT"/>
              </a:rPr>
              <a:t>OR </a:t>
            </a:r>
            <a:r>
              <a:rPr dirty="0" sz="4800">
                <a:latin typeface="Arial MT"/>
                <a:cs typeface="Arial MT"/>
              </a:rPr>
              <a:t>SOMEONE</a:t>
            </a:r>
            <a:r>
              <a:rPr dirty="0" sz="4800" spc="-70">
                <a:latin typeface="Arial MT"/>
                <a:cs typeface="Arial MT"/>
              </a:rPr>
              <a:t> </a:t>
            </a:r>
            <a:r>
              <a:rPr dirty="0" sz="4800" spc="165">
                <a:latin typeface="Arial MT"/>
                <a:cs typeface="Arial MT"/>
              </a:rPr>
              <a:t>IN</a:t>
            </a:r>
            <a:r>
              <a:rPr dirty="0" sz="4800" spc="-80">
                <a:latin typeface="Arial MT"/>
                <a:cs typeface="Arial MT"/>
              </a:rPr>
              <a:t> </a:t>
            </a:r>
            <a:r>
              <a:rPr dirty="0" sz="4800" spc="220">
                <a:latin typeface="Arial MT"/>
                <a:cs typeface="Arial MT"/>
              </a:rPr>
              <a:t>A</a:t>
            </a:r>
            <a:r>
              <a:rPr dirty="0" sz="4800" spc="-80">
                <a:latin typeface="Arial MT"/>
                <a:cs typeface="Arial MT"/>
              </a:rPr>
              <a:t> </a:t>
            </a:r>
            <a:r>
              <a:rPr dirty="0" sz="4800" spc="75">
                <a:latin typeface="Arial MT"/>
                <a:cs typeface="Arial MT"/>
              </a:rPr>
              <a:t>MANNER</a:t>
            </a:r>
            <a:r>
              <a:rPr dirty="0" sz="4800" spc="-80">
                <a:latin typeface="Arial MT"/>
                <a:cs typeface="Arial MT"/>
              </a:rPr>
              <a:t> </a:t>
            </a:r>
            <a:r>
              <a:rPr dirty="0" sz="4800" spc="-20">
                <a:latin typeface="Arial MT"/>
                <a:cs typeface="Arial MT"/>
              </a:rPr>
              <a:t>THAT </a:t>
            </a:r>
            <a:r>
              <a:rPr dirty="0" sz="4800">
                <a:latin typeface="Arial MT"/>
                <a:cs typeface="Arial MT"/>
              </a:rPr>
              <a:t>SUGGESTS</a:t>
            </a:r>
            <a:r>
              <a:rPr dirty="0" sz="4800" spc="25"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STRONG</a:t>
            </a:r>
            <a:r>
              <a:rPr dirty="0" sz="4800" spc="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DESIRE</a:t>
            </a:r>
            <a:r>
              <a:rPr dirty="0" sz="4800" spc="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25">
                <a:solidFill>
                  <a:srgbClr val="FFFFFF"/>
                </a:solidFill>
                <a:latin typeface="Arial MT"/>
                <a:cs typeface="Arial MT"/>
              </a:rPr>
              <a:t>OR 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INTERES</a:t>
            </a:r>
            <a:r>
              <a:rPr dirty="0" sz="4800" spc="-540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2084641"/>
            <a:ext cx="10995025" cy="22212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PLUNDER</a:t>
            </a:r>
            <a:r>
              <a:rPr dirty="0" sz="48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75">
                <a:latin typeface="Arial MT"/>
                <a:cs typeface="Arial MT"/>
              </a:rPr>
              <a:t> </a:t>
            </a:r>
            <a:r>
              <a:rPr dirty="0" sz="4800" spc="195">
                <a:latin typeface="Arial MT"/>
                <a:cs typeface="Arial MT"/>
              </a:rPr>
              <a:t>AN</a:t>
            </a:r>
            <a:r>
              <a:rPr dirty="0" sz="4800" spc="-75">
                <a:latin typeface="Arial MT"/>
                <a:cs typeface="Arial MT"/>
              </a:rPr>
              <a:t> </a:t>
            </a:r>
            <a:r>
              <a:rPr dirty="0" sz="4800" spc="75">
                <a:latin typeface="Arial MT"/>
                <a:cs typeface="Arial MT"/>
              </a:rPr>
              <a:t>ACT</a:t>
            </a:r>
            <a:r>
              <a:rPr dirty="0" sz="4800" spc="-9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OF</a:t>
            </a:r>
            <a:r>
              <a:rPr dirty="0" sz="4800" spc="-75">
                <a:latin typeface="Arial MT"/>
                <a:cs typeface="Arial MT"/>
              </a:rPr>
              <a:t> </a:t>
            </a:r>
            <a:r>
              <a:rPr dirty="0" sz="4800" spc="90">
                <a:latin typeface="Arial MT"/>
                <a:cs typeface="Arial MT"/>
              </a:rPr>
              <a:t>STEALING </a:t>
            </a:r>
            <a:r>
              <a:rPr dirty="0" sz="4800" spc="55">
                <a:latin typeface="Arial MT"/>
                <a:cs typeface="Arial MT"/>
              </a:rPr>
              <a:t>SOMETHING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FROM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220">
                <a:latin typeface="Arial MT"/>
                <a:cs typeface="Arial MT"/>
              </a:rPr>
              <a:t>A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PLACE</a:t>
            </a:r>
            <a:r>
              <a:rPr dirty="0" sz="4800" spc="-145">
                <a:latin typeface="Arial MT"/>
                <a:cs typeface="Arial MT"/>
              </a:rPr>
              <a:t> </a:t>
            </a:r>
            <a:r>
              <a:rPr dirty="0" sz="4800" spc="90">
                <a:latin typeface="Arial MT"/>
                <a:cs typeface="Arial MT"/>
              </a:rPr>
              <a:t>USING </a:t>
            </a:r>
            <a:r>
              <a:rPr dirty="0" sz="4800" spc="-10">
                <a:latin typeface="Arial MT"/>
                <a:cs typeface="Arial MT"/>
              </a:rPr>
              <a:t>FORCE.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1844675" y="2325687"/>
            <a:ext cx="8504555" cy="1123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056005" indent="-1043305">
              <a:lnSpc>
                <a:spcPct val="100000"/>
              </a:lnSpc>
              <a:spcBef>
                <a:spcPts val="100"/>
              </a:spcBef>
              <a:buFont typeface="Wingdings"/>
              <a:buChar char=""/>
              <a:tabLst>
                <a:tab pos="1056005" algn="l"/>
              </a:tabLst>
            </a:pPr>
            <a:r>
              <a:rPr dirty="0" sz="7200" b="1">
                <a:latin typeface="Arial"/>
                <a:cs typeface="Arial"/>
              </a:rPr>
              <a:t>POEM</a:t>
            </a:r>
            <a:r>
              <a:rPr dirty="0" sz="7200" spc="-130" b="1">
                <a:latin typeface="Arial"/>
                <a:cs typeface="Arial"/>
              </a:rPr>
              <a:t> </a:t>
            </a:r>
            <a:r>
              <a:rPr dirty="0" sz="7200" spc="25" b="1">
                <a:latin typeface="Arial"/>
                <a:cs typeface="Arial"/>
              </a:rPr>
              <a:t>A</a:t>
            </a:r>
            <a:r>
              <a:rPr dirty="0" sz="7200" spc="-25" b="1">
                <a:latin typeface="Arial"/>
                <a:cs typeface="Arial"/>
              </a:rPr>
              <a:t>N</a:t>
            </a:r>
            <a:r>
              <a:rPr dirty="0" sz="7200" spc="25" b="1">
                <a:latin typeface="Arial"/>
                <a:cs typeface="Arial"/>
              </a:rPr>
              <a:t>A</a:t>
            </a:r>
            <a:r>
              <a:rPr dirty="0" sz="7200" spc="-869" b="1">
                <a:latin typeface="Arial"/>
                <a:cs typeface="Arial"/>
              </a:rPr>
              <a:t>L</a:t>
            </a:r>
            <a:r>
              <a:rPr dirty="0" sz="7200" spc="-175" b="1">
                <a:latin typeface="Arial"/>
                <a:cs typeface="Arial"/>
              </a:rPr>
              <a:t>Y</a:t>
            </a:r>
            <a:r>
              <a:rPr dirty="0" sz="7200" spc="25" b="1">
                <a:latin typeface="Arial"/>
                <a:cs typeface="Arial"/>
              </a:rPr>
              <a:t>SIS</a:t>
            </a:r>
            <a:endParaRPr sz="7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286650"/>
            <a:ext cx="11582400" cy="5083175"/>
          </a:xfrm>
          <a:prstGeom prst="rect">
            <a:avLst/>
          </a:prstGeom>
        </p:spPr>
        <p:txBody>
          <a:bodyPr wrap="square" lIns="0" tIns="23431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845"/>
              </a:spcBef>
            </a:pPr>
            <a:r>
              <a:rPr dirty="0" sz="4800" spc="-10" b="1">
                <a:solidFill>
                  <a:srgbClr val="FFFFFF"/>
                </a:solidFill>
                <a:latin typeface="Arial"/>
                <a:cs typeface="Arial"/>
              </a:rPr>
              <a:t>SYNECDOCHE</a:t>
            </a:r>
            <a:endParaRPr sz="4800">
              <a:latin typeface="Arial"/>
              <a:cs typeface="Arial"/>
            </a:endParaRPr>
          </a:p>
          <a:p>
            <a:pPr algn="just" marL="299085" marR="5080" indent="-287020">
              <a:lnSpc>
                <a:spcPct val="100000"/>
              </a:lnSpc>
              <a:spcBef>
                <a:spcPts val="1745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AMSTERDAM</a:t>
            </a:r>
            <a:r>
              <a:rPr dirty="0" sz="4800" spc="-9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60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55">
                <a:latin typeface="Arial MT"/>
                <a:cs typeface="Arial MT"/>
              </a:rPr>
              <a:t> </a:t>
            </a:r>
            <a:r>
              <a:rPr dirty="0" sz="4800" spc="110">
                <a:latin typeface="Arial MT"/>
                <a:cs typeface="Arial MT"/>
              </a:rPr>
              <a:t>DOMINANT</a:t>
            </a:r>
            <a:r>
              <a:rPr dirty="0" sz="4800" spc="-55">
                <a:latin typeface="Arial MT"/>
                <a:cs typeface="Arial MT"/>
              </a:rPr>
              <a:t> </a:t>
            </a:r>
            <a:r>
              <a:rPr dirty="0" sz="4800" spc="-20">
                <a:latin typeface="Arial MT"/>
                <a:cs typeface="Arial MT"/>
              </a:rPr>
              <a:t>CITY </a:t>
            </a:r>
            <a:r>
              <a:rPr dirty="0" sz="4800" spc="165">
                <a:latin typeface="Arial MT"/>
                <a:cs typeface="Arial MT"/>
              </a:rPr>
              <a:t>AND</a:t>
            </a:r>
            <a:r>
              <a:rPr dirty="0" sz="4800" spc="-100">
                <a:latin typeface="Arial MT"/>
                <a:cs typeface="Arial MT"/>
              </a:rPr>
              <a:t> </a:t>
            </a:r>
            <a:r>
              <a:rPr dirty="0" sz="4800" spc="90">
                <a:solidFill>
                  <a:srgbClr val="FFFFFF"/>
                </a:solidFill>
                <a:latin typeface="Arial MT"/>
                <a:cs typeface="Arial MT"/>
              </a:rPr>
              <a:t>CAPITAL</a:t>
            </a:r>
            <a:r>
              <a:rPr dirty="0" sz="4800" spc="-1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CITY</a:t>
            </a:r>
            <a:r>
              <a:rPr dirty="0" sz="4800" spc="-1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dirty="0" sz="4800" spc="-10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NETHERLAND.</a:t>
            </a:r>
            <a:endParaRPr sz="4800">
              <a:latin typeface="Arial MT"/>
              <a:cs typeface="Arial MT"/>
            </a:endParaRPr>
          </a:p>
          <a:p>
            <a:pPr algn="just" marL="299085" marR="2392680" indent="-287020">
              <a:lnSpc>
                <a:spcPct val="100000"/>
              </a:lnSpc>
              <a:spcBef>
                <a:spcPts val="1764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EMPIRE</a:t>
            </a:r>
            <a:r>
              <a:rPr dirty="0" sz="48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55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60"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PEOPLE</a:t>
            </a:r>
            <a:r>
              <a:rPr dirty="0" sz="4800" spc="-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WITH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SUPREME</a:t>
            </a:r>
            <a:r>
              <a:rPr dirty="0" sz="4800" spc="-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AUTHORITY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TO</a:t>
            </a:r>
            <a:r>
              <a:rPr dirty="0" sz="4800" spc="-10">
                <a:latin typeface="Arial MT"/>
                <a:cs typeface="Arial MT"/>
              </a:rPr>
              <a:t> </a:t>
            </a:r>
            <a:r>
              <a:rPr dirty="0" sz="4800" spc="45">
                <a:latin typeface="Arial MT"/>
                <a:cs typeface="Arial MT"/>
              </a:rPr>
              <a:t>DO </a:t>
            </a:r>
            <a:r>
              <a:rPr dirty="0" sz="4800">
                <a:latin typeface="Arial MT"/>
                <a:cs typeface="Arial MT"/>
              </a:rPr>
              <a:t>WHATEVER</a:t>
            </a:r>
            <a:r>
              <a:rPr dirty="0" sz="4800" spc="-19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THEY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 spc="110">
                <a:latin typeface="Arial MT"/>
                <a:cs typeface="Arial MT"/>
              </a:rPr>
              <a:t>WAN</a:t>
            </a:r>
            <a:r>
              <a:rPr dirty="0" sz="4800" spc="-490">
                <a:latin typeface="Arial MT"/>
                <a:cs typeface="Arial MT"/>
              </a:rPr>
              <a:t>T</a:t>
            </a:r>
            <a:r>
              <a:rPr dirty="0" sz="4800" spc="110">
                <a:latin typeface="Arial MT"/>
                <a:cs typeface="Arial MT"/>
              </a:rPr>
              <a:t>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939988"/>
            <a:ext cx="11436350" cy="2952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IMPERIALISM</a:t>
            </a:r>
            <a:r>
              <a:rPr dirty="0" sz="4800" spc="-1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20">
                <a:latin typeface="Arial MT"/>
                <a:cs typeface="Arial MT"/>
              </a:rPr>
              <a:t> </a:t>
            </a:r>
            <a:r>
              <a:rPr dirty="0" sz="4800" spc="220">
                <a:latin typeface="Arial MT"/>
                <a:cs typeface="Arial MT"/>
              </a:rPr>
              <a:t>A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50">
                <a:latin typeface="Arial MT"/>
                <a:cs typeface="Arial MT"/>
              </a:rPr>
              <a:t>PRACTICE</a:t>
            </a:r>
            <a:r>
              <a:rPr dirty="0" sz="4800" spc="-165">
                <a:latin typeface="Arial MT"/>
                <a:cs typeface="Arial MT"/>
              </a:rPr>
              <a:t> </a:t>
            </a:r>
            <a:r>
              <a:rPr dirty="0" sz="4800" spc="-25">
                <a:latin typeface="Arial MT"/>
                <a:cs typeface="Arial MT"/>
              </a:rPr>
              <a:t>BY </a:t>
            </a:r>
            <a:r>
              <a:rPr dirty="0" sz="4800" spc="105">
                <a:latin typeface="Arial MT"/>
                <a:cs typeface="Arial MT"/>
              </a:rPr>
              <a:t>WHICH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COUNTRY</a:t>
            </a:r>
            <a:r>
              <a:rPr dirty="0" sz="4800" spc="-175"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EXTENDS</a:t>
            </a:r>
            <a:r>
              <a:rPr dirty="0" sz="4800" spc="-1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45">
                <a:solidFill>
                  <a:srgbClr val="FFFFFF"/>
                </a:solidFill>
                <a:latin typeface="Arial MT"/>
                <a:cs typeface="Arial MT"/>
              </a:rPr>
              <a:t>ITS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POWER</a:t>
            </a:r>
            <a:r>
              <a:rPr dirty="0" sz="4800" spc="-1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4800" spc="-1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CONTROL</a:t>
            </a:r>
            <a:r>
              <a:rPr dirty="0" sz="4800" spc="-14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OTHER</a:t>
            </a:r>
            <a:r>
              <a:rPr dirty="0" sz="4800" spc="-1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AREAS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dirty="0" sz="4800" spc="-1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WORLD.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535129"/>
            <a:ext cx="11233785" cy="5426075"/>
          </a:xfrm>
          <a:prstGeom prst="rect">
            <a:avLst/>
          </a:prstGeom>
        </p:spPr>
        <p:txBody>
          <a:bodyPr wrap="square" lIns="0" tIns="34861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745"/>
              </a:spcBef>
            </a:pPr>
            <a:r>
              <a:rPr dirty="0" sz="4800" spc="-10" b="1">
                <a:latin typeface="Arial"/>
                <a:cs typeface="Arial"/>
              </a:rPr>
              <a:t>METONYMY</a:t>
            </a:r>
            <a:endParaRPr sz="4800">
              <a:latin typeface="Arial"/>
              <a:cs typeface="Arial"/>
            </a:endParaRPr>
          </a:p>
          <a:p>
            <a:pPr marL="299085" marR="5080" indent="-287020">
              <a:lnSpc>
                <a:spcPct val="100000"/>
              </a:lnSpc>
              <a:spcBef>
                <a:spcPts val="2645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75" b="1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dirty="0" sz="4800" spc="75" b="1">
                <a:solidFill>
                  <a:srgbClr val="FFFFFF"/>
                </a:solidFill>
                <a:latin typeface="Arial"/>
                <a:cs typeface="Arial"/>
              </a:rPr>
              <a:t>CINNAMONS</a:t>
            </a:r>
            <a:r>
              <a:rPr dirty="0" sz="4800" spc="-18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800" b="1">
                <a:latin typeface="Arial"/>
                <a:cs typeface="Arial"/>
              </a:rPr>
              <a:t>-</a:t>
            </a:r>
            <a:r>
              <a:rPr dirty="0" sz="4800" spc="-120" b="1">
                <a:latin typeface="Arial"/>
                <a:cs typeface="Arial"/>
              </a:rPr>
              <a:t> </a:t>
            </a:r>
            <a:r>
              <a:rPr dirty="0" sz="4800" spc="65" b="1">
                <a:latin typeface="Arial"/>
                <a:cs typeface="Arial"/>
              </a:rPr>
              <a:t>THE</a:t>
            </a:r>
            <a:r>
              <a:rPr dirty="0" sz="4800" spc="-120" b="1">
                <a:latin typeface="Arial"/>
                <a:cs typeface="Arial"/>
              </a:rPr>
              <a:t> </a:t>
            </a:r>
            <a:r>
              <a:rPr dirty="0" sz="4800" b="1">
                <a:solidFill>
                  <a:srgbClr val="FFFFFF"/>
                </a:solidFill>
                <a:latin typeface="Arial"/>
                <a:cs typeface="Arial"/>
              </a:rPr>
              <a:t>RESOURCES</a:t>
            </a:r>
            <a:r>
              <a:rPr dirty="0" sz="4800" spc="-18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800" spc="-25" b="1">
                <a:solidFill>
                  <a:srgbClr val="FFFFFF"/>
                </a:solidFill>
                <a:latin typeface="Arial"/>
                <a:cs typeface="Arial"/>
              </a:rPr>
              <a:t>OF </a:t>
            </a:r>
            <a:r>
              <a:rPr dirty="0" sz="4800" spc="65" b="1">
                <a:solidFill>
                  <a:srgbClr val="FFFFFF"/>
                </a:solidFill>
                <a:latin typeface="Arial"/>
                <a:cs typeface="Arial"/>
              </a:rPr>
              <a:t>THE</a:t>
            </a:r>
            <a:r>
              <a:rPr dirty="0" sz="4800" spc="-14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800" spc="-10" b="1">
                <a:solidFill>
                  <a:srgbClr val="FFFFFF"/>
                </a:solidFill>
                <a:latin typeface="Arial"/>
                <a:cs typeface="Arial"/>
              </a:rPr>
              <a:t>PEOPLE.</a:t>
            </a:r>
            <a:endParaRPr sz="4800">
              <a:latin typeface="Arial"/>
              <a:cs typeface="Arial"/>
            </a:endParaRPr>
          </a:p>
          <a:p>
            <a:pPr marL="299085" marR="407670" indent="-287020">
              <a:lnSpc>
                <a:spcPct val="100000"/>
              </a:lnSpc>
              <a:spcBef>
                <a:spcPts val="2665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55" b="1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dirty="0" sz="4800" spc="55" b="1">
                <a:solidFill>
                  <a:srgbClr val="FFFFFF"/>
                </a:solidFill>
                <a:latin typeface="Arial"/>
                <a:cs typeface="Arial"/>
              </a:rPr>
              <a:t>DIAMONDS</a:t>
            </a:r>
            <a:r>
              <a:rPr dirty="0" sz="4800" spc="-19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800" b="1">
                <a:latin typeface="Arial"/>
                <a:cs typeface="Arial"/>
              </a:rPr>
              <a:t>-</a:t>
            </a:r>
            <a:r>
              <a:rPr dirty="0" sz="4800" spc="-140" b="1">
                <a:latin typeface="Arial"/>
                <a:cs typeface="Arial"/>
              </a:rPr>
              <a:t> </a:t>
            </a:r>
            <a:r>
              <a:rPr dirty="0" sz="4800" spc="65" b="1">
                <a:latin typeface="Arial"/>
                <a:cs typeface="Arial"/>
              </a:rPr>
              <a:t>THE</a:t>
            </a:r>
            <a:r>
              <a:rPr dirty="0" sz="4800" spc="-145" b="1">
                <a:latin typeface="Arial"/>
                <a:cs typeface="Arial"/>
              </a:rPr>
              <a:t> </a:t>
            </a:r>
            <a:r>
              <a:rPr dirty="0" sz="4800" spc="35" b="1">
                <a:solidFill>
                  <a:srgbClr val="FFFFFF"/>
                </a:solidFill>
                <a:latin typeface="Arial"/>
                <a:cs typeface="Arial"/>
              </a:rPr>
              <a:t>WE</a:t>
            </a:r>
            <a:r>
              <a:rPr dirty="0" sz="4800" spc="25" b="1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dirty="0" sz="4800" spc="-585" b="1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dirty="0" sz="4800" spc="25" b="1">
                <a:solidFill>
                  <a:srgbClr val="FFFFFF"/>
                </a:solidFill>
                <a:latin typeface="Arial"/>
                <a:cs typeface="Arial"/>
              </a:rPr>
              <a:t>TH</a:t>
            </a:r>
            <a:r>
              <a:rPr dirty="0" sz="4800" spc="-19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800" b="1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dirty="0" sz="4800" spc="-16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800" spc="40" b="1">
                <a:solidFill>
                  <a:srgbClr val="FFFFFF"/>
                </a:solidFill>
                <a:latin typeface="Arial"/>
                <a:cs typeface="Arial"/>
              </a:rPr>
              <a:t>THE </a:t>
            </a:r>
            <a:r>
              <a:rPr dirty="0" sz="4800" b="1">
                <a:solidFill>
                  <a:srgbClr val="FFFFFF"/>
                </a:solidFill>
                <a:latin typeface="Arial"/>
                <a:cs typeface="Arial"/>
              </a:rPr>
              <a:t>CITY</a:t>
            </a:r>
            <a:r>
              <a:rPr dirty="0" sz="4800" spc="-2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800" b="1">
                <a:latin typeface="Arial"/>
                <a:cs typeface="Arial"/>
              </a:rPr>
              <a:t>THAT</a:t>
            </a:r>
            <a:r>
              <a:rPr dirty="0" sz="4800" spc="-225" b="1">
                <a:latin typeface="Arial"/>
                <a:cs typeface="Arial"/>
              </a:rPr>
              <a:t> </a:t>
            </a:r>
            <a:r>
              <a:rPr dirty="0" sz="4800" b="1">
                <a:latin typeface="Arial"/>
                <a:cs typeface="Arial"/>
              </a:rPr>
              <a:t>WAS</a:t>
            </a:r>
            <a:r>
              <a:rPr dirty="0" sz="4800" spc="-210" b="1">
                <a:latin typeface="Arial"/>
                <a:cs typeface="Arial"/>
              </a:rPr>
              <a:t> </a:t>
            </a:r>
            <a:r>
              <a:rPr dirty="0" sz="4800" spc="45" b="1">
                <a:latin typeface="Arial"/>
                <a:cs typeface="Arial"/>
              </a:rPr>
              <a:t>BEING </a:t>
            </a:r>
            <a:r>
              <a:rPr dirty="0" sz="4800" spc="-10" b="1">
                <a:latin typeface="Arial"/>
                <a:cs typeface="Arial"/>
              </a:rPr>
              <a:t>CONTROLLED.</a:t>
            </a:r>
            <a:endParaRPr sz="4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2816542"/>
            <a:ext cx="10277475" cy="7575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553085" indent="-540385">
              <a:lnSpc>
                <a:spcPct val="100000"/>
              </a:lnSpc>
              <a:spcBef>
                <a:spcPts val="100"/>
              </a:spcBef>
              <a:buSzPct val="80208"/>
              <a:buFont typeface="Wingdings"/>
              <a:buChar char=""/>
              <a:tabLst>
                <a:tab pos="553085" algn="l"/>
              </a:tabLst>
            </a:pPr>
            <a:r>
              <a:rPr dirty="0" sz="4800" b="1">
                <a:solidFill>
                  <a:srgbClr val="FFFFFF"/>
                </a:solidFill>
                <a:latin typeface="Arial"/>
                <a:cs typeface="Arial"/>
              </a:rPr>
              <a:t>SEA</a:t>
            </a:r>
            <a:r>
              <a:rPr dirty="0" sz="4800" spc="-25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800" b="1">
                <a:latin typeface="Arial"/>
                <a:cs typeface="Arial"/>
              </a:rPr>
              <a:t>-</a:t>
            </a:r>
            <a:r>
              <a:rPr dirty="0" sz="4800" spc="-175" b="1">
                <a:latin typeface="Arial"/>
                <a:cs typeface="Arial"/>
              </a:rPr>
              <a:t> </a:t>
            </a:r>
            <a:r>
              <a:rPr dirty="0" sz="4800" b="1">
                <a:latin typeface="Arial"/>
                <a:cs typeface="Arial"/>
              </a:rPr>
              <a:t>A</a:t>
            </a:r>
            <a:r>
              <a:rPr dirty="0" sz="4800" spc="-190" b="1">
                <a:latin typeface="Arial"/>
                <a:cs typeface="Arial"/>
              </a:rPr>
              <a:t> </a:t>
            </a:r>
            <a:r>
              <a:rPr dirty="0" sz="4800" spc="-40" b="1">
                <a:solidFill>
                  <a:srgbClr val="FFFFFF"/>
                </a:solidFill>
                <a:latin typeface="Arial"/>
                <a:cs typeface="Arial"/>
              </a:rPr>
              <a:t>LOW</a:t>
            </a:r>
            <a:r>
              <a:rPr dirty="0" sz="4800" spc="-215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800" spc="-125" b="1">
                <a:solidFill>
                  <a:srgbClr val="FFFFFF"/>
                </a:solidFill>
                <a:latin typeface="Arial"/>
                <a:cs typeface="Arial"/>
              </a:rPr>
              <a:t>STATE</a:t>
            </a:r>
            <a:r>
              <a:rPr dirty="0" sz="4800" spc="-210" b="1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800" spc="85" b="1">
                <a:solidFill>
                  <a:srgbClr val="FFFFFF"/>
                </a:solidFill>
                <a:latin typeface="Arial"/>
                <a:cs typeface="Arial"/>
              </a:rPr>
              <a:t>CONDITION.</a:t>
            </a:r>
            <a:endParaRPr sz="4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472435" y="1787207"/>
            <a:ext cx="8102600" cy="22212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 indent="2798445">
              <a:lnSpc>
                <a:spcPct val="100000"/>
              </a:lnSpc>
              <a:spcBef>
                <a:spcPts val="100"/>
              </a:spcBef>
              <a:buFont typeface="Wingdings"/>
              <a:buChar char=""/>
              <a:tabLst>
                <a:tab pos="2811145" algn="l"/>
              </a:tabLst>
            </a:pPr>
            <a:r>
              <a:rPr dirty="0" sz="7200" spc="-20" b="1">
                <a:latin typeface="Arial"/>
                <a:cs typeface="Arial"/>
              </a:rPr>
              <a:t>POEM </a:t>
            </a:r>
            <a:r>
              <a:rPr dirty="0" sz="7200" spc="85" b="1">
                <a:latin typeface="Arial"/>
                <a:cs typeface="Arial"/>
              </a:rPr>
              <a:t>IN</a:t>
            </a:r>
            <a:r>
              <a:rPr dirty="0" sz="7200" spc="60" b="1">
                <a:latin typeface="Arial"/>
                <a:cs typeface="Arial"/>
              </a:rPr>
              <a:t>TERP</a:t>
            </a:r>
            <a:r>
              <a:rPr dirty="0" sz="7200" spc="90" b="1">
                <a:latin typeface="Arial"/>
                <a:cs typeface="Arial"/>
              </a:rPr>
              <a:t>R</a:t>
            </a:r>
            <a:r>
              <a:rPr dirty="0" sz="7200" spc="65" b="1">
                <a:latin typeface="Arial"/>
                <a:cs typeface="Arial"/>
              </a:rPr>
              <a:t>E</a:t>
            </a:r>
            <a:r>
              <a:rPr dirty="0" sz="7200" spc="-400" b="1">
                <a:latin typeface="Arial"/>
                <a:cs typeface="Arial"/>
              </a:rPr>
              <a:t>T</a:t>
            </a:r>
            <a:r>
              <a:rPr dirty="0" sz="7200" spc="-570" b="1">
                <a:latin typeface="Arial"/>
                <a:cs typeface="Arial"/>
              </a:rPr>
              <a:t>A</a:t>
            </a:r>
            <a:r>
              <a:rPr dirty="0" sz="7200" spc="65" b="1">
                <a:latin typeface="Arial"/>
                <a:cs typeface="Arial"/>
              </a:rPr>
              <a:t>TION</a:t>
            </a:r>
            <a:endParaRPr sz="7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3019044" y="5639117"/>
            <a:ext cx="615442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40">
                <a:latin typeface="Arial MT"/>
                <a:cs typeface="Arial MT"/>
              </a:rPr>
              <a:t>COSMOPOLITANISM</a:t>
            </a:r>
            <a:endParaRPr sz="4800">
              <a:latin typeface="Arial MT"/>
              <a:cs typeface="Arial MT"/>
            </a:endParaRPr>
          </a:p>
        </p:txBody>
      </p:sp>
      <p:grpSp>
        <p:nvGrpSpPr>
          <p:cNvPr id="3" name="object 3" descr=""/>
          <p:cNvGrpSpPr/>
          <p:nvPr/>
        </p:nvGrpSpPr>
        <p:grpSpPr>
          <a:xfrm>
            <a:off x="510540" y="228600"/>
            <a:ext cx="5426710" cy="5251450"/>
            <a:chOff x="510540" y="228600"/>
            <a:chExt cx="5426710" cy="525145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10540" y="228600"/>
              <a:ext cx="5426710" cy="5251450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55980" y="574040"/>
              <a:ext cx="4747259" cy="4572000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811530" y="529590"/>
              <a:ext cx="4836795" cy="4660900"/>
            </a:xfrm>
            <a:custGeom>
              <a:avLst/>
              <a:gdLst/>
              <a:ahLst/>
              <a:cxnLst/>
              <a:rect l="l" t="t" r="r" b="b"/>
              <a:pathLst>
                <a:path w="4836795" h="4660900">
                  <a:moveTo>
                    <a:pt x="805688" y="0"/>
                  </a:moveTo>
                  <a:lnTo>
                    <a:pt x="4836287" y="0"/>
                  </a:lnTo>
                  <a:lnTo>
                    <a:pt x="4836287" y="3855593"/>
                  </a:lnTo>
                  <a:lnTo>
                    <a:pt x="4832223" y="3936746"/>
                  </a:lnTo>
                  <a:lnTo>
                    <a:pt x="4820031" y="4016883"/>
                  </a:lnTo>
                  <a:lnTo>
                    <a:pt x="4800219" y="4094226"/>
                  </a:lnTo>
                  <a:lnTo>
                    <a:pt x="4772914" y="4168775"/>
                  </a:lnTo>
                  <a:lnTo>
                    <a:pt x="4738878" y="4238879"/>
                  </a:lnTo>
                  <a:lnTo>
                    <a:pt x="4698619" y="4305554"/>
                  </a:lnTo>
                  <a:lnTo>
                    <a:pt x="4652010" y="4367784"/>
                  </a:lnTo>
                  <a:lnTo>
                    <a:pt x="4600321" y="4424807"/>
                  </a:lnTo>
                  <a:lnTo>
                    <a:pt x="4542663" y="4477004"/>
                  </a:lnTo>
                  <a:lnTo>
                    <a:pt x="4480560" y="4523232"/>
                  </a:lnTo>
                  <a:lnTo>
                    <a:pt x="4414266" y="4563491"/>
                  </a:lnTo>
                  <a:lnTo>
                    <a:pt x="4343781" y="4597527"/>
                  </a:lnTo>
                  <a:lnTo>
                    <a:pt x="4269740" y="4624832"/>
                  </a:lnTo>
                  <a:lnTo>
                    <a:pt x="4192270" y="4644644"/>
                  </a:lnTo>
                  <a:lnTo>
                    <a:pt x="4112133" y="4656709"/>
                  </a:lnTo>
                  <a:lnTo>
                    <a:pt x="4030980" y="4660900"/>
                  </a:lnTo>
                  <a:lnTo>
                    <a:pt x="0" y="4660900"/>
                  </a:lnTo>
                  <a:lnTo>
                    <a:pt x="0" y="805688"/>
                  </a:lnTo>
                  <a:lnTo>
                    <a:pt x="4140" y="724535"/>
                  </a:lnTo>
                  <a:lnTo>
                    <a:pt x="16319" y="644398"/>
                  </a:lnTo>
                  <a:lnTo>
                    <a:pt x="36080" y="567055"/>
                  </a:lnTo>
                  <a:lnTo>
                    <a:pt x="63398" y="492633"/>
                  </a:lnTo>
                  <a:lnTo>
                    <a:pt x="97421" y="422021"/>
                  </a:lnTo>
                  <a:lnTo>
                    <a:pt x="137769" y="355726"/>
                  </a:lnTo>
                  <a:lnTo>
                    <a:pt x="184391" y="293497"/>
                  </a:lnTo>
                  <a:lnTo>
                    <a:pt x="236423" y="236474"/>
                  </a:lnTo>
                  <a:lnTo>
                    <a:pt x="293497" y="184404"/>
                  </a:lnTo>
                  <a:lnTo>
                    <a:pt x="355663" y="137795"/>
                  </a:lnTo>
                  <a:lnTo>
                    <a:pt x="422071" y="97409"/>
                  </a:lnTo>
                  <a:lnTo>
                    <a:pt x="492633" y="63373"/>
                  </a:lnTo>
                  <a:lnTo>
                    <a:pt x="567055" y="36068"/>
                  </a:lnTo>
                  <a:lnTo>
                    <a:pt x="644398" y="16256"/>
                  </a:lnTo>
                  <a:lnTo>
                    <a:pt x="724535" y="4190"/>
                  </a:lnTo>
                  <a:lnTo>
                    <a:pt x="805688" y="0"/>
                  </a:lnTo>
                  <a:close/>
                </a:path>
              </a:pathLst>
            </a:custGeom>
            <a:ln w="889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 descr=""/>
          <p:cNvGrpSpPr/>
          <p:nvPr/>
        </p:nvGrpSpPr>
        <p:grpSpPr>
          <a:xfrm>
            <a:off x="6243320" y="228600"/>
            <a:ext cx="5426710" cy="5251450"/>
            <a:chOff x="6243320" y="228600"/>
            <a:chExt cx="5426710" cy="5251450"/>
          </a:xfrm>
        </p:grpSpPr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43320" y="228600"/>
              <a:ext cx="5426710" cy="5251450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6588760" y="574040"/>
              <a:ext cx="4747259" cy="4572000"/>
            </a:xfrm>
            <a:prstGeom prst="rect">
              <a:avLst/>
            </a:prstGeom>
          </p:spPr>
        </p:pic>
        <p:sp>
          <p:nvSpPr>
            <p:cNvPr id="10" name="object 10" descr=""/>
            <p:cNvSpPr/>
            <p:nvPr/>
          </p:nvSpPr>
          <p:spPr>
            <a:xfrm>
              <a:off x="6544310" y="529590"/>
              <a:ext cx="4836795" cy="4660900"/>
            </a:xfrm>
            <a:custGeom>
              <a:avLst/>
              <a:gdLst/>
              <a:ahLst/>
              <a:cxnLst/>
              <a:rect l="l" t="t" r="r" b="b"/>
              <a:pathLst>
                <a:path w="4836795" h="4660900">
                  <a:moveTo>
                    <a:pt x="805688" y="0"/>
                  </a:moveTo>
                  <a:lnTo>
                    <a:pt x="4836287" y="0"/>
                  </a:lnTo>
                  <a:lnTo>
                    <a:pt x="4836287" y="3855593"/>
                  </a:lnTo>
                  <a:lnTo>
                    <a:pt x="4832223" y="3936746"/>
                  </a:lnTo>
                  <a:lnTo>
                    <a:pt x="4820031" y="4016883"/>
                  </a:lnTo>
                  <a:lnTo>
                    <a:pt x="4800219" y="4094226"/>
                  </a:lnTo>
                  <a:lnTo>
                    <a:pt x="4772914" y="4168775"/>
                  </a:lnTo>
                  <a:lnTo>
                    <a:pt x="4738878" y="4238879"/>
                  </a:lnTo>
                  <a:lnTo>
                    <a:pt x="4698619" y="4305554"/>
                  </a:lnTo>
                  <a:lnTo>
                    <a:pt x="4652010" y="4367784"/>
                  </a:lnTo>
                  <a:lnTo>
                    <a:pt x="4600321" y="4424807"/>
                  </a:lnTo>
                  <a:lnTo>
                    <a:pt x="4542663" y="4477004"/>
                  </a:lnTo>
                  <a:lnTo>
                    <a:pt x="4480560" y="4523232"/>
                  </a:lnTo>
                  <a:lnTo>
                    <a:pt x="4414266" y="4563491"/>
                  </a:lnTo>
                  <a:lnTo>
                    <a:pt x="4343781" y="4597527"/>
                  </a:lnTo>
                  <a:lnTo>
                    <a:pt x="4269740" y="4624832"/>
                  </a:lnTo>
                  <a:lnTo>
                    <a:pt x="4192270" y="4644644"/>
                  </a:lnTo>
                  <a:lnTo>
                    <a:pt x="4112133" y="4656709"/>
                  </a:lnTo>
                  <a:lnTo>
                    <a:pt x="4030980" y="4660900"/>
                  </a:lnTo>
                  <a:lnTo>
                    <a:pt x="0" y="4660900"/>
                  </a:lnTo>
                  <a:lnTo>
                    <a:pt x="0" y="805688"/>
                  </a:lnTo>
                  <a:lnTo>
                    <a:pt x="4191" y="724535"/>
                  </a:lnTo>
                  <a:lnTo>
                    <a:pt x="16256" y="644398"/>
                  </a:lnTo>
                  <a:lnTo>
                    <a:pt x="36068" y="567055"/>
                  </a:lnTo>
                  <a:lnTo>
                    <a:pt x="63373" y="492633"/>
                  </a:lnTo>
                  <a:lnTo>
                    <a:pt x="97409" y="422021"/>
                  </a:lnTo>
                  <a:lnTo>
                    <a:pt x="137795" y="355726"/>
                  </a:lnTo>
                  <a:lnTo>
                    <a:pt x="184404" y="293497"/>
                  </a:lnTo>
                  <a:lnTo>
                    <a:pt x="236474" y="236474"/>
                  </a:lnTo>
                  <a:lnTo>
                    <a:pt x="293497" y="184404"/>
                  </a:lnTo>
                  <a:lnTo>
                    <a:pt x="355726" y="137795"/>
                  </a:lnTo>
                  <a:lnTo>
                    <a:pt x="422021" y="97409"/>
                  </a:lnTo>
                  <a:lnTo>
                    <a:pt x="492633" y="63373"/>
                  </a:lnTo>
                  <a:lnTo>
                    <a:pt x="567055" y="36068"/>
                  </a:lnTo>
                  <a:lnTo>
                    <a:pt x="644398" y="16256"/>
                  </a:lnTo>
                  <a:lnTo>
                    <a:pt x="724535" y="4190"/>
                  </a:lnTo>
                  <a:lnTo>
                    <a:pt x="805688" y="0"/>
                  </a:lnTo>
                  <a:close/>
                </a:path>
              </a:pathLst>
            </a:custGeom>
            <a:ln w="889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22860">
              <a:lnSpc>
                <a:spcPct val="100000"/>
              </a:lnSpc>
              <a:spcBef>
                <a:spcPts val="100"/>
              </a:spcBef>
            </a:pPr>
            <a:r>
              <a:rPr dirty="0"/>
              <a:t>IT</a:t>
            </a:r>
            <a:r>
              <a:rPr dirty="0" spc="-185"/>
              <a:t> </a:t>
            </a:r>
            <a:r>
              <a:rPr dirty="0" spc="70"/>
              <a:t>IS</a:t>
            </a:r>
            <a:r>
              <a:rPr dirty="0" spc="-140"/>
              <a:t> </a:t>
            </a:r>
            <a:r>
              <a:rPr dirty="0"/>
              <a:t>LATE</a:t>
            </a:r>
            <a:r>
              <a:rPr dirty="0" spc="-140"/>
              <a:t> </a:t>
            </a:r>
            <a:r>
              <a:rPr dirty="0"/>
              <a:t>IN</a:t>
            </a:r>
            <a:r>
              <a:rPr dirty="0" spc="-135"/>
              <a:t> </a:t>
            </a:r>
            <a:r>
              <a:rPr dirty="0" spc="-80"/>
              <a:t>THE</a:t>
            </a:r>
            <a:r>
              <a:rPr dirty="0" spc="-140"/>
              <a:t> </a:t>
            </a:r>
            <a:r>
              <a:rPr dirty="0" spc="-40"/>
              <a:t>HOUR</a:t>
            </a:r>
            <a:r>
              <a:rPr dirty="0" spc="-130"/>
              <a:t> </a:t>
            </a:r>
            <a:r>
              <a:rPr dirty="0" spc="-310"/>
              <a:t>OF</a:t>
            </a:r>
            <a:r>
              <a:rPr dirty="0" spc="-95"/>
              <a:t> </a:t>
            </a:r>
            <a:r>
              <a:rPr dirty="0" spc="-55"/>
              <a:t>IMPERIALISM…</a:t>
            </a:r>
          </a:p>
        </p:txBody>
      </p:sp>
      <p:sp>
        <p:nvSpPr>
          <p:cNvPr id="3" name="object 3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pc="80">
                <a:solidFill>
                  <a:srgbClr val="000000"/>
                </a:solidFill>
              </a:rPr>
              <a:t>	</a:t>
            </a:r>
            <a:r>
              <a:rPr dirty="0" spc="80">
                <a:solidFill>
                  <a:srgbClr val="000000"/>
                </a:solidFill>
              </a:rPr>
              <a:t>THIS</a:t>
            </a:r>
            <a:r>
              <a:rPr dirty="0" spc="-125">
                <a:solidFill>
                  <a:srgbClr val="000000"/>
                </a:solidFill>
              </a:rPr>
              <a:t> </a:t>
            </a:r>
            <a:r>
              <a:rPr dirty="0" spc="130">
                <a:solidFill>
                  <a:srgbClr val="000000"/>
                </a:solidFill>
              </a:rPr>
              <a:t>LINE</a:t>
            </a:r>
            <a:r>
              <a:rPr dirty="0" spc="-125">
                <a:solidFill>
                  <a:srgbClr val="000000"/>
                </a:solidFill>
              </a:rPr>
              <a:t> </a:t>
            </a:r>
            <a:r>
              <a:rPr dirty="0" spc="55">
                <a:solidFill>
                  <a:srgbClr val="000000"/>
                </a:solidFill>
              </a:rPr>
              <a:t>TELLS</a:t>
            </a:r>
            <a:r>
              <a:rPr dirty="0" spc="-120">
                <a:solidFill>
                  <a:srgbClr val="000000"/>
                </a:solidFill>
              </a:rPr>
              <a:t> </a:t>
            </a:r>
            <a:r>
              <a:rPr dirty="0" spc="65">
                <a:solidFill>
                  <a:srgbClr val="000000"/>
                </a:solidFill>
              </a:rPr>
              <a:t>US</a:t>
            </a:r>
            <a:r>
              <a:rPr dirty="0" spc="-125">
                <a:solidFill>
                  <a:srgbClr val="000000"/>
                </a:solidFill>
              </a:rPr>
              <a:t> </a:t>
            </a:r>
            <a:r>
              <a:rPr dirty="0" spc="70">
                <a:solidFill>
                  <a:srgbClr val="000000"/>
                </a:solidFill>
              </a:rPr>
              <a:t>FIG</a:t>
            </a:r>
            <a:r>
              <a:rPr dirty="0" spc="50">
                <a:solidFill>
                  <a:srgbClr val="000000"/>
                </a:solidFill>
              </a:rPr>
              <a:t>U</a:t>
            </a:r>
            <a:r>
              <a:rPr dirty="0" spc="60">
                <a:solidFill>
                  <a:srgbClr val="000000"/>
                </a:solidFill>
              </a:rPr>
              <a:t>R</a:t>
            </a:r>
            <a:r>
              <a:rPr dirty="0" spc="-305">
                <a:solidFill>
                  <a:srgbClr val="000000"/>
                </a:solidFill>
              </a:rPr>
              <a:t>A</a:t>
            </a:r>
            <a:r>
              <a:rPr dirty="0" spc="70">
                <a:solidFill>
                  <a:srgbClr val="000000"/>
                </a:solidFill>
              </a:rPr>
              <a:t>TIVE</a:t>
            </a:r>
            <a:r>
              <a:rPr dirty="0" spc="-495">
                <a:solidFill>
                  <a:srgbClr val="000000"/>
                </a:solidFill>
              </a:rPr>
              <a:t>L</a:t>
            </a:r>
            <a:r>
              <a:rPr dirty="0" spc="70">
                <a:solidFill>
                  <a:srgbClr val="000000"/>
                </a:solidFill>
              </a:rPr>
              <a:t>Y</a:t>
            </a:r>
            <a:r>
              <a:rPr dirty="0" spc="-15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THAT</a:t>
            </a:r>
            <a:r>
              <a:rPr dirty="0" spc="-110">
                <a:solidFill>
                  <a:srgbClr val="000000"/>
                </a:solidFill>
              </a:rPr>
              <a:t> </a:t>
            </a:r>
            <a:r>
              <a:rPr dirty="0" spc="65"/>
              <a:t>IMPERIALISM</a:t>
            </a:r>
            <a:r>
              <a:rPr dirty="0" spc="-130"/>
              <a:t> </a:t>
            </a:r>
            <a:r>
              <a:rPr dirty="0" spc="65"/>
              <a:t>IS</a:t>
            </a:r>
            <a:r>
              <a:rPr dirty="0" spc="-105"/>
              <a:t> </a:t>
            </a:r>
            <a:r>
              <a:rPr dirty="0" spc="90"/>
              <a:t>HAPPENING</a:t>
            </a:r>
            <a:r>
              <a:rPr dirty="0" spc="-105"/>
              <a:t> </a:t>
            </a:r>
            <a:r>
              <a:rPr dirty="0" spc="140"/>
              <a:t>IN </a:t>
            </a:r>
            <a:r>
              <a:rPr dirty="0" spc="60"/>
              <a:t>THE</a:t>
            </a:r>
            <a:r>
              <a:rPr dirty="0" spc="-190"/>
              <a:t> </a:t>
            </a:r>
            <a:r>
              <a:rPr dirty="0" spc="95"/>
              <a:t>C</a:t>
            </a:r>
            <a:r>
              <a:rPr dirty="0" spc="85"/>
              <a:t>OU</a:t>
            </a:r>
            <a:r>
              <a:rPr dirty="0" spc="65"/>
              <a:t>N</a:t>
            </a:r>
            <a:r>
              <a:rPr dirty="0" spc="80"/>
              <a:t>T</a:t>
            </a:r>
            <a:r>
              <a:rPr dirty="0" spc="-95"/>
              <a:t>R</a:t>
            </a:r>
            <a:r>
              <a:rPr dirty="0" spc="-434"/>
              <a:t>Y</a:t>
            </a:r>
            <a:r>
              <a:rPr dirty="0" spc="85"/>
              <a:t>,</a:t>
            </a:r>
            <a:r>
              <a:rPr dirty="0" spc="-190"/>
              <a:t> </a:t>
            </a:r>
            <a:r>
              <a:rPr dirty="0" spc="55">
                <a:solidFill>
                  <a:srgbClr val="000000"/>
                </a:solidFill>
              </a:rPr>
              <a:t>HOWEVER,</a:t>
            </a:r>
            <a:r>
              <a:rPr dirty="0" spc="-185">
                <a:solidFill>
                  <a:srgbClr val="000000"/>
                </a:solidFill>
              </a:rPr>
              <a:t> </a:t>
            </a:r>
            <a:r>
              <a:rPr dirty="0" spc="-10"/>
              <a:t>SOONER </a:t>
            </a:r>
            <a:r>
              <a:rPr dirty="0"/>
              <a:t>OR</a:t>
            </a:r>
            <a:r>
              <a:rPr dirty="0" spc="-145"/>
              <a:t> </a:t>
            </a:r>
            <a:r>
              <a:rPr dirty="0"/>
              <a:t>LATER</a:t>
            </a:r>
            <a:r>
              <a:rPr dirty="0" spc="-180"/>
              <a:t> </a:t>
            </a:r>
            <a:r>
              <a:rPr dirty="0" spc="105"/>
              <a:t>IT</a:t>
            </a:r>
            <a:r>
              <a:rPr dirty="0" spc="-145"/>
              <a:t> </a:t>
            </a:r>
            <a:r>
              <a:rPr dirty="0" spc="140"/>
              <a:t>WILL</a:t>
            </a:r>
            <a:r>
              <a:rPr dirty="0" spc="-145"/>
              <a:t> </a:t>
            </a:r>
            <a:r>
              <a:rPr dirty="0" spc="90"/>
              <a:t>SUBSIDE</a:t>
            </a:r>
            <a:r>
              <a:rPr dirty="0" spc="-145"/>
              <a:t> </a:t>
            </a:r>
            <a:r>
              <a:rPr dirty="0" spc="135"/>
              <a:t>AND </a:t>
            </a:r>
            <a:r>
              <a:rPr dirty="0" spc="80"/>
              <a:t>EVE</a:t>
            </a:r>
            <a:r>
              <a:rPr dirty="0" spc="60"/>
              <a:t>N</a:t>
            </a:r>
            <a:r>
              <a:rPr dirty="0" spc="80"/>
              <a:t>T</a:t>
            </a:r>
            <a:r>
              <a:rPr dirty="0" spc="-160"/>
              <a:t>U</a:t>
            </a:r>
            <a:r>
              <a:rPr dirty="0" spc="80"/>
              <a:t>AL</a:t>
            </a:r>
            <a:r>
              <a:rPr dirty="0" spc="-480"/>
              <a:t>L</a:t>
            </a:r>
            <a:r>
              <a:rPr dirty="0" spc="80"/>
              <a:t>Y</a:t>
            </a:r>
            <a:r>
              <a:rPr dirty="0" spc="-70"/>
              <a:t> </a:t>
            </a:r>
            <a:r>
              <a:rPr dirty="0"/>
              <a:t>COME</a:t>
            </a:r>
            <a:r>
              <a:rPr dirty="0" spc="-75"/>
              <a:t> </a:t>
            </a:r>
            <a:r>
              <a:rPr dirty="0"/>
              <a:t>TO</a:t>
            </a:r>
            <a:r>
              <a:rPr dirty="0" spc="-75"/>
              <a:t> </a:t>
            </a:r>
            <a:r>
              <a:rPr dirty="0" spc="195"/>
              <a:t>AN</a:t>
            </a:r>
            <a:r>
              <a:rPr dirty="0" spc="-70"/>
              <a:t> </a:t>
            </a:r>
            <a:r>
              <a:rPr dirty="0" spc="-20"/>
              <a:t>END.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939988"/>
            <a:ext cx="11289665" cy="29502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99085" marR="5080" indent="-287020">
              <a:lnSpc>
                <a:spcPct val="99900"/>
              </a:lnSpc>
              <a:spcBef>
                <a:spcPts val="105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90">
                <a:latin typeface="Arial MT"/>
                <a:cs typeface="Arial MT"/>
              </a:rPr>
              <a:t>	</a:t>
            </a:r>
            <a:r>
              <a:rPr dirty="0" sz="4800" spc="90">
                <a:latin typeface="Arial MT"/>
                <a:cs typeface="Arial MT"/>
              </a:rPr>
              <a:t>BUT</a:t>
            </a:r>
            <a:r>
              <a:rPr dirty="0" sz="4800" spc="-5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BEFORE</a:t>
            </a:r>
            <a:r>
              <a:rPr dirty="0" sz="4800" spc="-50">
                <a:latin typeface="Arial MT"/>
                <a:cs typeface="Arial MT"/>
              </a:rPr>
              <a:t> </a:t>
            </a:r>
            <a:r>
              <a:rPr dirty="0" sz="4800" spc="80">
                <a:latin typeface="Arial MT"/>
                <a:cs typeface="Arial MT"/>
              </a:rPr>
              <a:t>IMPERIALISM</a:t>
            </a:r>
            <a:r>
              <a:rPr dirty="0" sz="4800" spc="-70">
                <a:latin typeface="Arial MT"/>
                <a:cs typeface="Arial MT"/>
              </a:rPr>
              <a:t> </a:t>
            </a:r>
            <a:r>
              <a:rPr dirty="0" sz="4800" spc="45">
                <a:latin typeface="Arial MT"/>
                <a:cs typeface="Arial MT"/>
              </a:rPr>
              <a:t>EVEN </a:t>
            </a:r>
            <a:r>
              <a:rPr dirty="0" sz="4800" spc="-25">
                <a:latin typeface="Arial MT"/>
                <a:cs typeface="Arial MT"/>
              </a:rPr>
              <a:t>STARTED,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AMSTERDAM</a:t>
            </a:r>
            <a:r>
              <a:rPr dirty="0" sz="4800" spc="-1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USED</a:t>
            </a:r>
            <a:r>
              <a:rPr dirty="0" sz="48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48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00">
                <a:solidFill>
                  <a:srgbClr val="FFFFFF"/>
                </a:solidFill>
                <a:latin typeface="Arial MT"/>
                <a:cs typeface="Arial MT"/>
              </a:rPr>
              <a:t>BE </a:t>
            </a:r>
            <a:r>
              <a:rPr dirty="0" sz="4800" spc="22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dirty="0" sz="4800" spc="-1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HOTSPOT</a:t>
            </a:r>
            <a:r>
              <a:rPr dirty="0" sz="4800" spc="-1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dirty="0" sz="4800" spc="-1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00">
                <a:solidFill>
                  <a:srgbClr val="FFFFFF"/>
                </a:solidFill>
                <a:latin typeface="Arial MT"/>
                <a:cs typeface="Arial MT"/>
              </a:rPr>
              <a:t>TRADING</a:t>
            </a:r>
            <a:r>
              <a:rPr dirty="0" sz="4800" spc="-1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GOODS, </a:t>
            </a:r>
            <a:r>
              <a:rPr dirty="0" sz="4800" spc="75">
                <a:solidFill>
                  <a:srgbClr val="FFFFFF"/>
                </a:solidFill>
                <a:latin typeface="Arial MT"/>
                <a:cs typeface="Arial MT"/>
              </a:rPr>
              <a:t>CU</a:t>
            </a:r>
            <a:r>
              <a:rPr dirty="0" sz="4800" spc="-49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dirty="0" sz="4800" spc="75">
                <a:solidFill>
                  <a:srgbClr val="FFFFFF"/>
                </a:solidFill>
                <a:latin typeface="Arial MT"/>
                <a:cs typeface="Arial MT"/>
              </a:rPr>
              <a:t>TURE</a:t>
            </a:r>
            <a:r>
              <a:rPr dirty="0" sz="4800" spc="-55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dirty="0" sz="4800" spc="75">
                <a:solidFill>
                  <a:srgbClr val="FFFFFF"/>
                </a:solidFill>
                <a:latin typeface="Arial MT"/>
                <a:cs typeface="Arial MT"/>
              </a:rPr>
              <a:t>,</a:t>
            </a:r>
            <a:r>
              <a:rPr dirty="0" sz="4800" spc="-9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65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4800" spc="-9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SERVICES.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939988"/>
            <a:ext cx="11286490" cy="2952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>
                <a:latin typeface="Arial MT"/>
                <a:cs typeface="Arial MT"/>
              </a:rPr>
              <a:t>	</a:t>
            </a:r>
            <a:r>
              <a:rPr dirty="0" sz="4800">
                <a:latin typeface="Arial MT"/>
                <a:cs typeface="Arial MT"/>
              </a:rPr>
              <a:t>WHAT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100">
                <a:latin typeface="Arial MT"/>
                <a:cs typeface="Arial MT"/>
              </a:rPr>
              <a:t>MAKES</a:t>
            </a:r>
            <a:r>
              <a:rPr dirty="0" sz="4800" spc="-155">
                <a:latin typeface="Arial MT"/>
                <a:cs typeface="Arial MT"/>
              </a:rPr>
              <a:t> </a:t>
            </a:r>
            <a:r>
              <a:rPr dirty="0" sz="4800" spc="105">
                <a:latin typeface="Arial MT"/>
                <a:cs typeface="Arial MT"/>
              </a:rPr>
              <a:t>IT</a:t>
            </a:r>
            <a:r>
              <a:rPr dirty="0" sz="4800" spc="-120">
                <a:latin typeface="Arial MT"/>
                <a:cs typeface="Arial MT"/>
              </a:rPr>
              <a:t> </a:t>
            </a:r>
            <a:r>
              <a:rPr dirty="0" sz="4800" spc="100">
                <a:latin typeface="Arial MT"/>
                <a:cs typeface="Arial MT"/>
              </a:rPr>
              <a:t>SUCH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65">
                <a:latin typeface="Arial MT"/>
                <a:cs typeface="Arial MT"/>
              </a:rPr>
              <a:t>IS</a:t>
            </a:r>
            <a:r>
              <a:rPr dirty="0" sz="4800" spc="-140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BECAUSE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90">
                <a:solidFill>
                  <a:srgbClr val="FFFFFF"/>
                </a:solidFill>
                <a:latin typeface="Arial MT"/>
                <a:cs typeface="Arial MT"/>
              </a:rPr>
              <a:t>AREA</a:t>
            </a:r>
            <a:r>
              <a:rPr dirty="0" sz="4800" spc="-1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IS</a:t>
            </a:r>
            <a:r>
              <a:rPr dirty="0" sz="4800" spc="-1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50">
                <a:solidFill>
                  <a:srgbClr val="FFFFFF"/>
                </a:solidFill>
                <a:latin typeface="Arial MT"/>
                <a:cs typeface="Arial MT"/>
              </a:rPr>
              <a:t>JUST</a:t>
            </a:r>
            <a:r>
              <a:rPr dirty="0" sz="4800" spc="-1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BY</a:t>
            </a:r>
            <a:r>
              <a:rPr dirty="0" sz="4800" spc="-1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30">
                <a:solidFill>
                  <a:srgbClr val="FFFFFF"/>
                </a:solidFill>
                <a:latin typeface="Arial MT"/>
                <a:cs typeface="Arial MT"/>
              </a:rPr>
              <a:t>SEA </a:t>
            </a:r>
            <a:r>
              <a:rPr dirty="0" sz="4800" spc="105">
                <a:latin typeface="Arial MT"/>
                <a:cs typeface="Arial MT"/>
              </a:rPr>
              <a:t>WHICH</a:t>
            </a:r>
            <a:r>
              <a:rPr dirty="0" sz="4800" spc="-120">
                <a:latin typeface="Arial MT"/>
                <a:cs typeface="Arial MT"/>
              </a:rPr>
              <a:t> </a:t>
            </a:r>
            <a:r>
              <a:rPr dirty="0" sz="4800" spc="100">
                <a:latin typeface="Arial MT"/>
                <a:cs typeface="Arial MT"/>
              </a:rPr>
              <a:t>MAKES</a:t>
            </a:r>
            <a:r>
              <a:rPr dirty="0" sz="4800" spc="-140">
                <a:latin typeface="Arial MT"/>
                <a:cs typeface="Arial MT"/>
              </a:rPr>
              <a:t> </a:t>
            </a:r>
            <a:r>
              <a:rPr dirty="0" sz="4800" spc="105">
                <a:latin typeface="Arial MT"/>
                <a:cs typeface="Arial MT"/>
              </a:rPr>
              <a:t>IT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195">
                <a:latin typeface="Arial MT"/>
                <a:cs typeface="Arial MT"/>
              </a:rPr>
              <a:t>AN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75">
                <a:latin typeface="Arial MT"/>
                <a:cs typeface="Arial MT"/>
              </a:rPr>
              <a:t>ACCESSIBLE </a:t>
            </a:r>
            <a:r>
              <a:rPr dirty="0" sz="4800" spc="55">
                <a:latin typeface="Arial MT"/>
                <a:cs typeface="Arial MT"/>
              </a:rPr>
              <a:t>PLACE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FOR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 spc="100">
                <a:latin typeface="Arial MT"/>
                <a:cs typeface="Arial MT"/>
              </a:rPr>
              <a:t>TRADING</a:t>
            </a:r>
            <a:r>
              <a:rPr dirty="0" sz="4800" spc="-160">
                <a:latin typeface="Arial MT"/>
                <a:cs typeface="Arial MT"/>
              </a:rPr>
              <a:t> </a:t>
            </a:r>
            <a:r>
              <a:rPr dirty="0" sz="4800" spc="165">
                <a:latin typeface="Arial MT"/>
                <a:cs typeface="Arial MT"/>
              </a:rPr>
              <a:t>AND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OTHERS.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939988"/>
            <a:ext cx="10581640" cy="295021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299085" marR="5080" indent="-287020">
              <a:lnSpc>
                <a:spcPct val="99900"/>
              </a:lnSpc>
              <a:spcBef>
                <a:spcPts val="105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55">
                <a:latin typeface="Arial MT"/>
                <a:cs typeface="Arial MT"/>
              </a:rPr>
              <a:t>	</a:t>
            </a:r>
            <a:r>
              <a:rPr dirty="0" sz="4800" spc="55">
                <a:latin typeface="Arial MT"/>
                <a:cs typeface="Arial MT"/>
              </a:rPr>
              <a:t>HOWEVER,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DUE</a:t>
            </a:r>
            <a:r>
              <a:rPr dirty="0" sz="4800" spc="-1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4800" spc="-1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FREQUENT </a:t>
            </a:r>
            <a:r>
              <a:rPr dirty="0" sz="4800" spc="100">
                <a:solidFill>
                  <a:srgbClr val="FFFFFF"/>
                </a:solidFill>
                <a:latin typeface="Arial MT"/>
                <a:cs typeface="Arial MT"/>
              </a:rPr>
              <a:t>TRADING,</a:t>
            </a:r>
            <a:r>
              <a:rPr dirty="0" sz="4800" spc="-1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OTHER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50">
                <a:latin typeface="Arial MT"/>
                <a:cs typeface="Arial MT"/>
              </a:rPr>
              <a:t>COUNTRIES </a:t>
            </a:r>
            <a:r>
              <a:rPr dirty="0" sz="4800" spc="60">
                <a:latin typeface="Arial MT"/>
                <a:cs typeface="Arial MT"/>
              </a:rPr>
              <a:t>FOUND</a:t>
            </a:r>
            <a:r>
              <a:rPr dirty="0" sz="4800" spc="1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INTEREST</a:t>
            </a:r>
            <a:r>
              <a:rPr dirty="0" sz="4800" spc="-5">
                <a:latin typeface="Arial MT"/>
                <a:cs typeface="Arial MT"/>
              </a:rPr>
              <a:t> </a:t>
            </a:r>
            <a:r>
              <a:rPr dirty="0" sz="4800" spc="110">
                <a:latin typeface="Arial MT"/>
                <a:cs typeface="Arial MT"/>
              </a:rPr>
              <a:t>WHICH</a:t>
            </a:r>
            <a:r>
              <a:rPr dirty="0" sz="4800" spc="-5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INDEED </a:t>
            </a:r>
            <a:r>
              <a:rPr dirty="0" sz="4800" spc="90">
                <a:latin typeface="Arial MT"/>
                <a:cs typeface="Arial MT"/>
              </a:rPr>
              <a:t>LED</a:t>
            </a:r>
            <a:r>
              <a:rPr dirty="0" sz="4800" spc="-12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TO</a:t>
            </a:r>
            <a:r>
              <a:rPr dirty="0" sz="4800" spc="-140">
                <a:latin typeface="Arial MT"/>
                <a:cs typeface="Arial MT"/>
              </a:rPr>
              <a:t> </a:t>
            </a:r>
            <a:r>
              <a:rPr dirty="0" sz="4800" spc="55">
                <a:latin typeface="Arial MT"/>
                <a:cs typeface="Arial MT"/>
              </a:rPr>
              <a:t>COLONIZATION.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208087"/>
            <a:ext cx="11414760" cy="44164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60">
                <a:latin typeface="Arial MT"/>
                <a:cs typeface="Arial MT"/>
              </a:rPr>
              <a:t>	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8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FIRST</a:t>
            </a:r>
            <a:r>
              <a:rPr dirty="0" sz="4800" spc="-10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FOUR</a:t>
            </a:r>
            <a:r>
              <a:rPr dirty="0" sz="4800" spc="-80">
                <a:latin typeface="Arial MT"/>
                <a:cs typeface="Arial MT"/>
              </a:rPr>
              <a:t> </a:t>
            </a:r>
            <a:r>
              <a:rPr dirty="0" sz="4800" spc="70">
                <a:latin typeface="Arial MT"/>
                <a:cs typeface="Arial MT"/>
              </a:rPr>
              <a:t>STANZAS</a:t>
            </a:r>
            <a:r>
              <a:rPr dirty="0" sz="4800" spc="-8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OF</a:t>
            </a:r>
            <a:r>
              <a:rPr dirty="0" sz="4800" spc="-80">
                <a:latin typeface="Arial MT"/>
                <a:cs typeface="Arial MT"/>
              </a:rPr>
              <a:t> </a:t>
            </a:r>
            <a:r>
              <a:rPr dirty="0" sz="4800" spc="30">
                <a:latin typeface="Arial MT"/>
                <a:cs typeface="Arial MT"/>
              </a:rPr>
              <a:t>THE </a:t>
            </a:r>
            <a:r>
              <a:rPr dirty="0" sz="4800">
                <a:latin typeface="Arial MT"/>
                <a:cs typeface="Arial MT"/>
              </a:rPr>
              <a:t>POEM</a:t>
            </a:r>
            <a:r>
              <a:rPr dirty="0" sz="4800" spc="-145">
                <a:latin typeface="Arial MT"/>
                <a:cs typeface="Arial MT"/>
              </a:rPr>
              <a:t> 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DESCRIBE</a:t>
            </a:r>
            <a:r>
              <a:rPr dirty="0" sz="4800" spc="-1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HOW</a:t>
            </a:r>
            <a:r>
              <a:rPr dirty="0" sz="4800" spc="-1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75">
                <a:solidFill>
                  <a:srgbClr val="FFFFFF"/>
                </a:solidFill>
                <a:latin typeface="Arial MT"/>
                <a:cs typeface="Arial MT"/>
              </a:rPr>
              <a:t>MISERABLE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PEOPLE</a:t>
            </a:r>
            <a:r>
              <a:rPr dirty="0" sz="4800" spc="-14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WERE</a:t>
            </a:r>
            <a:r>
              <a:rPr dirty="0" sz="4800" spc="-14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65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dirty="0" sz="4800" spc="-114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AMSTERDAM </a:t>
            </a:r>
            <a:r>
              <a:rPr dirty="0" sz="4800" spc="70">
                <a:latin typeface="Arial MT"/>
                <a:cs typeface="Arial MT"/>
              </a:rPr>
              <a:t>BECAUSE</a:t>
            </a:r>
            <a:r>
              <a:rPr dirty="0" sz="4800" spc="-16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OF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100">
                <a:latin typeface="Arial MT"/>
                <a:cs typeface="Arial MT"/>
              </a:rPr>
              <a:t>UNEQUAL</a:t>
            </a:r>
            <a:r>
              <a:rPr dirty="0" sz="4800" spc="-100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TREATMENT </a:t>
            </a:r>
            <a:r>
              <a:rPr dirty="0" sz="4800" spc="165">
                <a:latin typeface="Arial MT"/>
                <a:cs typeface="Arial MT"/>
              </a:rPr>
              <a:t>AND</a:t>
            </a:r>
            <a:r>
              <a:rPr dirty="0" sz="4800" spc="-120">
                <a:latin typeface="Arial MT"/>
                <a:cs typeface="Arial MT"/>
              </a:rPr>
              <a:t> </a:t>
            </a:r>
            <a:r>
              <a:rPr dirty="0" sz="4800" spc="65">
                <a:latin typeface="Arial MT"/>
                <a:cs typeface="Arial MT"/>
              </a:rPr>
              <a:t>DISCRIMINATION</a:t>
            </a:r>
            <a:r>
              <a:rPr dirty="0" sz="4800" spc="-17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THAT</a:t>
            </a:r>
            <a:r>
              <a:rPr dirty="0" sz="4800" spc="-114">
                <a:latin typeface="Arial MT"/>
                <a:cs typeface="Arial MT"/>
              </a:rPr>
              <a:t> </a:t>
            </a:r>
            <a:r>
              <a:rPr dirty="0" sz="4800" spc="40">
                <a:latin typeface="Arial MT"/>
                <a:cs typeface="Arial MT"/>
              </a:rPr>
              <a:t>IS </a:t>
            </a:r>
            <a:r>
              <a:rPr dirty="0" sz="4800" spc="85">
                <a:latin typeface="Arial MT"/>
                <a:cs typeface="Arial MT"/>
              </a:rPr>
              <a:t>HAPPENING.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574228"/>
            <a:ext cx="10729595" cy="36842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60">
                <a:latin typeface="Arial MT"/>
                <a:cs typeface="Arial MT"/>
              </a:rPr>
              <a:t>	</a:t>
            </a:r>
            <a:r>
              <a:rPr dirty="0" sz="4800" spc="60">
                <a:latin typeface="Arial MT"/>
                <a:cs typeface="Arial MT"/>
              </a:rPr>
              <a:t>FOUND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165">
                <a:latin typeface="Arial MT"/>
                <a:cs typeface="Arial MT"/>
              </a:rPr>
              <a:t>IN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114">
                <a:latin typeface="Arial MT"/>
                <a:cs typeface="Arial MT"/>
              </a:rPr>
              <a:t> </a:t>
            </a:r>
            <a:r>
              <a:rPr dirty="0" sz="4800" spc="120">
                <a:latin typeface="Arial MT"/>
                <a:cs typeface="Arial MT"/>
              </a:rPr>
              <a:t>2ND</a:t>
            </a:r>
            <a:r>
              <a:rPr dirty="0" sz="4800" spc="-120">
                <a:latin typeface="Arial MT"/>
                <a:cs typeface="Arial MT"/>
              </a:rPr>
              <a:t> </a:t>
            </a:r>
            <a:r>
              <a:rPr dirty="0" sz="4800" spc="105">
                <a:latin typeface="Arial MT"/>
                <a:cs typeface="Arial MT"/>
              </a:rPr>
              <a:t>STANZA,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30">
                <a:latin typeface="Arial MT"/>
                <a:cs typeface="Arial MT"/>
              </a:rPr>
              <a:t>THE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CREOLES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REPRESENTED</a:t>
            </a:r>
            <a:r>
              <a:rPr dirty="0" sz="4800" spc="-20">
                <a:latin typeface="Arial MT"/>
                <a:cs typeface="Arial MT"/>
              </a:rPr>
              <a:t> </a:t>
            </a:r>
            <a:r>
              <a:rPr dirty="0" sz="4800" spc="35">
                <a:latin typeface="Arial MT"/>
                <a:cs typeface="Arial MT"/>
              </a:rPr>
              <a:t>THE </a:t>
            </a:r>
            <a:r>
              <a:rPr dirty="0" sz="4800" spc="185">
                <a:latin typeface="Arial MT"/>
                <a:cs typeface="Arial MT"/>
              </a:rPr>
              <a:t>BLACK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 spc="165">
                <a:latin typeface="Arial MT"/>
                <a:cs typeface="Arial MT"/>
              </a:rPr>
              <a:t>AND</a:t>
            </a:r>
            <a:r>
              <a:rPr dirty="0" sz="4800" spc="-114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EUROPEAN</a:t>
            </a:r>
            <a:r>
              <a:rPr dirty="0" sz="4800" spc="-110">
                <a:latin typeface="Arial MT"/>
                <a:cs typeface="Arial MT"/>
              </a:rPr>
              <a:t> </a:t>
            </a:r>
            <a:r>
              <a:rPr dirty="0" sz="4800" spc="45">
                <a:latin typeface="Arial MT"/>
                <a:cs typeface="Arial MT"/>
              </a:rPr>
              <a:t>PEOPLE,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5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NATIVES</a:t>
            </a:r>
            <a:r>
              <a:rPr dirty="0" sz="4800" spc="-7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REPRESENTED</a:t>
            </a:r>
            <a:r>
              <a:rPr dirty="0" sz="4800" spc="-70">
                <a:latin typeface="Arial MT"/>
                <a:cs typeface="Arial MT"/>
              </a:rPr>
              <a:t> </a:t>
            </a:r>
            <a:r>
              <a:rPr dirty="0" sz="4800" spc="35">
                <a:latin typeface="Arial MT"/>
                <a:cs typeface="Arial MT"/>
              </a:rPr>
              <a:t>THE </a:t>
            </a:r>
            <a:r>
              <a:rPr dirty="0" sz="4800" spc="110">
                <a:latin typeface="Arial MT"/>
                <a:cs typeface="Arial MT"/>
              </a:rPr>
              <a:t>LOCAL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85">
                <a:latin typeface="Arial MT"/>
                <a:cs typeface="Arial MT"/>
              </a:rPr>
              <a:t>CITIZENS</a:t>
            </a:r>
            <a:r>
              <a:rPr dirty="0" sz="4800" spc="-14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OF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AMSTERDAM,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939988"/>
            <a:ext cx="10901680" cy="2952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4800" spc="100">
                <a:latin typeface="Arial MT"/>
                <a:cs typeface="Arial MT"/>
              </a:rPr>
              <a:t>WHILE</a:t>
            </a:r>
            <a:r>
              <a:rPr dirty="0" sz="4800" spc="-145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14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OTHERS</a:t>
            </a:r>
            <a:r>
              <a:rPr dirty="0" sz="4800" spc="-140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REPRESENTED </a:t>
            </a:r>
            <a:r>
              <a:rPr dirty="0" sz="4800">
                <a:latin typeface="Arial MT"/>
                <a:cs typeface="Arial MT"/>
              </a:rPr>
              <a:t>PEOPLE</a:t>
            </a:r>
            <a:r>
              <a:rPr dirty="0" sz="4800" spc="-6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OF</a:t>
            </a:r>
            <a:r>
              <a:rPr dirty="0" sz="4800" spc="-40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DIFFERENT </a:t>
            </a:r>
            <a:r>
              <a:rPr dirty="0" sz="4800" spc="70">
                <a:latin typeface="Arial MT"/>
                <a:cs typeface="Arial MT"/>
              </a:rPr>
              <a:t>NATIONALITIES</a:t>
            </a:r>
            <a:r>
              <a:rPr dirty="0" sz="4800" spc="-114">
                <a:latin typeface="Arial MT"/>
                <a:cs typeface="Arial MT"/>
              </a:rPr>
              <a:t> </a:t>
            </a:r>
            <a:r>
              <a:rPr dirty="0" sz="4800" spc="55">
                <a:latin typeface="Arial MT"/>
                <a:cs typeface="Arial MT"/>
              </a:rPr>
              <a:t>WHO</a:t>
            </a:r>
            <a:r>
              <a:rPr dirty="0" sz="4800" spc="-114">
                <a:latin typeface="Arial MT"/>
                <a:cs typeface="Arial MT"/>
              </a:rPr>
              <a:t> </a:t>
            </a:r>
            <a:r>
              <a:rPr dirty="0" sz="4800" spc="90">
                <a:latin typeface="Arial MT"/>
                <a:cs typeface="Arial MT"/>
              </a:rPr>
              <a:t>LIVED</a:t>
            </a:r>
            <a:r>
              <a:rPr dirty="0" sz="4800" spc="-114">
                <a:latin typeface="Arial MT"/>
                <a:cs typeface="Arial MT"/>
              </a:rPr>
              <a:t> </a:t>
            </a:r>
            <a:r>
              <a:rPr dirty="0" sz="4800" spc="140">
                <a:latin typeface="Arial MT"/>
                <a:cs typeface="Arial MT"/>
              </a:rPr>
              <a:t>IN </a:t>
            </a:r>
            <a:r>
              <a:rPr dirty="0" sz="4800" spc="35">
                <a:latin typeface="Arial MT"/>
                <a:cs typeface="Arial MT"/>
              </a:rPr>
              <a:t>AMSTERDAM.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939988"/>
            <a:ext cx="10946765" cy="2952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9560">
              <a:lnSpc>
                <a:spcPct val="100000"/>
              </a:lnSpc>
              <a:spcBef>
                <a:spcPts val="100"/>
              </a:spcBef>
              <a:buSzPct val="78125"/>
              <a:buFont typeface="Wingdings"/>
              <a:buChar char=""/>
              <a:tabLst>
                <a:tab pos="299085" algn="l"/>
                <a:tab pos="400050" algn="l"/>
              </a:tabLst>
            </a:pPr>
            <a:r>
              <a:rPr dirty="0" sz="4800" spc="45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 spc="45">
                <a:solidFill>
                  <a:srgbClr val="FFFFFF"/>
                </a:solidFill>
                <a:latin typeface="Arial MT"/>
                <a:cs typeface="Arial MT"/>
              </a:rPr>
              <a:t>C</a:t>
            </a:r>
            <a:r>
              <a:rPr dirty="0" sz="4800" spc="-65">
                <a:solidFill>
                  <a:srgbClr val="FFFFFF"/>
                </a:solidFill>
                <a:latin typeface="Arial MT"/>
                <a:cs typeface="Arial MT"/>
              </a:rPr>
              <a:t>R</a:t>
            </a:r>
            <a:r>
              <a:rPr dirty="0" sz="4800" spc="50">
                <a:solidFill>
                  <a:srgbClr val="FFFFFF"/>
                </a:solidFill>
                <a:latin typeface="Arial MT"/>
                <a:cs typeface="Arial MT"/>
              </a:rPr>
              <a:t>UE</a:t>
            </a:r>
            <a:r>
              <a:rPr dirty="0" sz="4800" spc="-515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dirty="0" sz="4800" spc="50">
                <a:solidFill>
                  <a:srgbClr val="FFFFFF"/>
                </a:solidFill>
                <a:latin typeface="Arial MT"/>
                <a:cs typeface="Arial MT"/>
              </a:rPr>
              <a:t>TY</a:t>
            </a:r>
            <a:r>
              <a:rPr dirty="0" sz="4800" spc="-20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65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4800" spc="-204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50">
                <a:solidFill>
                  <a:srgbClr val="FFFFFF"/>
                </a:solidFill>
                <a:latin typeface="Arial MT"/>
                <a:cs typeface="Arial MT"/>
              </a:rPr>
              <a:t>DISCRIMINATION </a:t>
            </a:r>
            <a:r>
              <a:rPr dirty="0" sz="4800">
                <a:latin typeface="Arial MT"/>
                <a:cs typeface="Arial MT"/>
              </a:rPr>
              <a:t>WERE</a:t>
            </a:r>
            <a:r>
              <a:rPr dirty="0" sz="4800" spc="-180">
                <a:latin typeface="Arial MT"/>
                <a:cs typeface="Arial MT"/>
              </a:rPr>
              <a:t> </a:t>
            </a:r>
            <a:r>
              <a:rPr dirty="0" sz="4800" spc="-75">
                <a:latin typeface="Arial MT"/>
                <a:cs typeface="Arial MT"/>
              </a:rPr>
              <a:t>VERY</a:t>
            </a:r>
            <a:r>
              <a:rPr dirty="0" sz="4800" spc="-195">
                <a:latin typeface="Arial MT"/>
                <a:cs typeface="Arial MT"/>
              </a:rPr>
              <a:t> </a:t>
            </a:r>
            <a:r>
              <a:rPr dirty="0" sz="4800" spc="80">
                <a:latin typeface="Arial MT"/>
                <a:cs typeface="Arial MT"/>
              </a:rPr>
              <a:t>EVIDENT</a:t>
            </a:r>
            <a:r>
              <a:rPr dirty="0" sz="4800" spc="-180">
                <a:latin typeface="Arial MT"/>
                <a:cs typeface="Arial MT"/>
              </a:rPr>
              <a:t> </a:t>
            </a:r>
            <a:r>
              <a:rPr dirty="0" sz="4800" spc="165">
                <a:latin typeface="Arial MT"/>
                <a:cs typeface="Arial MT"/>
              </a:rPr>
              <a:t>IN</a:t>
            </a:r>
            <a:r>
              <a:rPr dirty="0" sz="4800" spc="-190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175">
                <a:latin typeface="Arial MT"/>
                <a:cs typeface="Arial MT"/>
              </a:rPr>
              <a:t> </a:t>
            </a:r>
            <a:r>
              <a:rPr dirty="0" sz="4800" spc="-20">
                <a:latin typeface="Arial MT"/>
                <a:cs typeface="Arial MT"/>
              </a:rPr>
              <a:t>POEM </a:t>
            </a:r>
            <a:r>
              <a:rPr dirty="0" sz="4800">
                <a:latin typeface="Arial MT"/>
                <a:cs typeface="Arial MT"/>
              </a:rPr>
              <a:t>FOR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J.</a:t>
            </a:r>
            <a:r>
              <a:rPr dirty="0" sz="4800" spc="-1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25">
                <a:solidFill>
                  <a:srgbClr val="FFFFFF"/>
                </a:solidFill>
                <a:latin typeface="Arial MT"/>
                <a:cs typeface="Arial MT"/>
              </a:rPr>
              <a:t>NEIL</a:t>
            </a:r>
            <a:r>
              <a:rPr dirty="0" sz="4800" spc="-1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75">
                <a:solidFill>
                  <a:srgbClr val="FFFFFF"/>
                </a:solidFill>
                <a:latin typeface="Arial MT"/>
                <a:cs typeface="Arial MT"/>
              </a:rPr>
              <a:t>GARCIA</a:t>
            </a:r>
            <a:r>
              <a:rPr dirty="0" sz="4800" spc="-1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EXPERIENCED </a:t>
            </a:r>
            <a:r>
              <a:rPr dirty="0" sz="4800" spc="105">
                <a:solidFill>
                  <a:srgbClr val="FFFFFF"/>
                </a:solidFill>
                <a:latin typeface="Arial MT"/>
                <a:cs typeface="Arial MT"/>
              </a:rPr>
              <a:t>IT</a:t>
            </a:r>
            <a:r>
              <a:rPr dirty="0" sz="4800" spc="-1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HIMSELF</a:t>
            </a:r>
            <a:r>
              <a:rPr dirty="0" sz="4800" spc="-114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WHERE-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939988"/>
            <a:ext cx="11536045" cy="2952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50">
                <a:latin typeface="Arial MT"/>
                <a:cs typeface="Arial MT"/>
              </a:rPr>
              <a:t> 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HIGHER-</a:t>
            </a:r>
            <a:r>
              <a:rPr dirty="0" sz="4800" spc="85">
                <a:solidFill>
                  <a:srgbClr val="FFFFFF"/>
                </a:solidFill>
                <a:latin typeface="Arial MT"/>
                <a:cs typeface="Arial MT"/>
              </a:rPr>
              <a:t>CLASS</a:t>
            </a:r>
            <a:r>
              <a:rPr dirty="0" sz="48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PEOPLE</a:t>
            </a:r>
            <a:r>
              <a:rPr dirty="0" sz="48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90">
                <a:solidFill>
                  <a:srgbClr val="FFFFFF"/>
                </a:solidFill>
                <a:latin typeface="Arial MT"/>
                <a:cs typeface="Arial MT"/>
              </a:rPr>
              <a:t>WOULD 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CONTROL</a:t>
            </a:r>
            <a:r>
              <a:rPr dirty="0" sz="48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55"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CREOLES,</a:t>
            </a:r>
            <a:r>
              <a:rPr dirty="0" sz="48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35">
                <a:solidFill>
                  <a:srgbClr val="FFFFFF"/>
                </a:solidFill>
                <a:latin typeface="Arial MT"/>
                <a:cs typeface="Arial MT"/>
              </a:rPr>
              <a:t>THE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NATIVES,</a:t>
            </a:r>
            <a:r>
              <a:rPr dirty="0" sz="48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65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48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OTHER</a:t>
            </a:r>
            <a:r>
              <a:rPr dirty="0" sz="48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NATIONALITIES </a:t>
            </a:r>
            <a:r>
              <a:rPr dirty="0" sz="4800" spc="140">
                <a:solidFill>
                  <a:srgbClr val="FFFFFF"/>
                </a:solidFill>
                <a:latin typeface="Arial MT"/>
                <a:cs typeface="Arial MT"/>
              </a:rPr>
              <a:t>LIVING</a:t>
            </a:r>
            <a:r>
              <a:rPr dirty="0" sz="4800" spc="-114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65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dirty="0" sz="4800" spc="-1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AMSTERDAM.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574228"/>
            <a:ext cx="11496040" cy="36842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90">
                <a:latin typeface="Arial MT"/>
                <a:cs typeface="Arial MT"/>
              </a:rPr>
              <a:t>	</a:t>
            </a:r>
            <a:r>
              <a:rPr dirty="0" sz="4800" spc="90">
                <a:latin typeface="Arial MT"/>
                <a:cs typeface="Arial MT"/>
              </a:rPr>
              <a:t>BUT</a:t>
            </a:r>
            <a:r>
              <a:rPr dirty="0" sz="4800" spc="-95">
                <a:latin typeface="Arial MT"/>
                <a:cs typeface="Arial MT"/>
              </a:rPr>
              <a:t> </a:t>
            </a:r>
            <a:r>
              <a:rPr dirty="0" sz="4800" spc="105">
                <a:latin typeface="Arial MT"/>
                <a:cs typeface="Arial MT"/>
              </a:rPr>
              <a:t>IT</a:t>
            </a:r>
            <a:r>
              <a:rPr dirty="0" sz="4800" spc="-9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ENDS</a:t>
            </a:r>
            <a:r>
              <a:rPr dirty="0" sz="4800" spc="-95">
                <a:latin typeface="Arial MT"/>
                <a:cs typeface="Arial MT"/>
              </a:rPr>
              <a:t> </a:t>
            </a:r>
            <a:r>
              <a:rPr dirty="0" sz="4800" spc="65">
                <a:latin typeface="Arial MT"/>
                <a:cs typeface="Arial MT"/>
              </a:rPr>
              <a:t>UP</a:t>
            </a:r>
            <a:r>
              <a:rPr dirty="0" sz="4800" spc="-95">
                <a:latin typeface="Arial MT"/>
                <a:cs typeface="Arial MT"/>
              </a:rPr>
              <a:t> </a:t>
            </a:r>
            <a:r>
              <a:rPr dirty="0" sz="4800" spc="165">
                <a:latin typeface="Arial MT"/>
                <a:cs typeface="Arial MT"/>
              </a:rPr>
              <a:t>IN</a:t>
            </a:r>
            <a:r>
              <a:rPr dirty="0" sz="4800" spc="-95">
                <a:latin typeface="Arial MT"/>
                <a:cs typeface="Arial MT"/>
              </a:rPr>
              <a:t> </a:t>
            </a:r>
            <a:r>
              <a:rPr dirty="0" sz="4800" spc="125">
                <a:latin typeface="Arial MT"/>
                <a:cs typeface="Arial MT"/>
              </a:rPr>
              <a:t>CITIZENS’ </a:t>
            </a:r>
            <a:r>
              <a:rPr dirty="0" sz="4800" spc="105">
                <a:latin typeface="Arial MT"/>
                <a:cs typeface="Arial MT"/>
              </a:rPr>
              <a:t>REAWAKENING,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95">
                <a:latin typeface="Arial MT"/>
                <a:cs typeface="Arial MT"/>
              </a:rPr>
              <a:t>THEN</a:t>
            </a:r>
            <a:r>
              <a:rPr dirty="0" sz="4800" spc="-110">
                <a:latin typeface="Arial MT"/>
                <a:cs typeface="Arial MT"/>
              </a:rPr>
              <a:t> </a:t>
            </a:r>
            <a:r>
              <a:rPr dirty="0" sz="4800" spc="40">
                <a:latin typeface="Arial MT"/>
                <a:cs typeface="Arial MT"/>
              </a:rPr>
              <a:t>REVOLUTION. </a:t>
            </a:r>
            <a:r>
              <a:rPr dirty="0" sz="4800" spc="90">
                <a:latin typeface="Arial MT"/>
                <a:cs typeface="Arial MT"/>
              </a:rPr>
              <a:t>WITH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85">
                <a:latin typeface="Arial MT"/>
                <a:cs typeface="Arial MT"/>
              </a:rPr>
              <a:t>THIS,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85">
                <a:latin typeface="Arial MT"/>
                <a:cs typeface="Arial MT"/>
              </a:rPr>
              <a:t>CHAOS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 spc="100">
                <a:latin typeface="Arial MT"/>
                <a:cs typeface="Arial MT"/>
              </a:rPr>
              <a:t>TOOK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PLACE, </a:t>
            </a:r>
            <a:r>
              <a:rPr dirty="0" sz="4800" spc="90">
                <a:latin typeface="Arial MT"/>
                <a:cs typeface="Arial MT"/>
              </a:rPr>
              <a:t>BUT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180">
                <a:latin typeface="Arial MT"/>
                <a:cs typeface="Arial MT"/>
              </a:rPr>
              <a:t>LIKE</a:t>
            </a:r>
            <a:r>
              <a:rPr dirty="0" sz="4800" spc="-15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MOST</a:t>
            </a:r>
            <a:r>
              <a:rPr dirty="0" sz="4800" spc="-130">
                <a:latin typeface="Arial MT"/>
                <a:cs typeface="Arial MT"/>
              </a:rPr>
              <a:t> </a:t>
            </a:r>
            <a:r>
              <a:rPr dirty="0" sz="4800" spc="85">
                <a:latin typeface="Arial MT"/>
                <a:cs typeface="Arial MT"/>
              </a:rPr>
              <a:t>THINGS,</a:t>
            </a:r>
            <a:r>
              <a:rPr dirty="0" sz="4800" spc="-110">
                <a:latin typeface="Arial MT"/>
                <a:cs typeface="Arial MT"/>
              </a:rPr>
              <a:t> </a:t>
            </a:r>
            <a:r>
              <a:rPr dirty="0" sz="4800" spc="105">
                <a:latin typeface="Arial MT"/>
                <a:cs typeface="Arial MT"/>
              </a:rPr>
              <a:t>IT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ALWAYS </a:t>
            </a:r>
            <a:r>
              <a:rPr dirty="0" sz="4800">
                <a:latin typeface="Arial MT"/>
                <a:cs typeface="Arial MT"/>
              </a:rPr>
              <a:t>GETS</a:t>
            </a:r>
            <a:r>
              <a:rPr dirty="0" sz="4800" spc="-8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TO</a:t>
            </a:r>
            <a:r>
              <a:rPr dirty="0" sz="4800" spc="-80">
                <a:latin typeface="Arial MT"/>
                <a:cs typeface="Arial MT"/>
              </a:rPr>
              <a:t> </a:t>
            </a:r>
            <a:r>
              <a:rPr dirty="0" sz="4800" spc="195">
                <a:latin typeface="Arial MT"/>
                <a:cs typeface="Arial MT"/>
              </a:rPr>
              <a:t>AN</a:t>
            </a:r>
            <a:r>
              <a:rPr dirty="0" sz="4800" spc="-80">
                <a:latin typeface="Arial MT"/>
                <a:cs typeface="Arial MT"/>
              </a:rPr>
              <a:t> </a:t>
            </a:r>
            <a:r>
              <a:rPr dirty="0" sz="4800" spc="-20">
                <a:latin typeface="Arial MT"/>
                <a:cs typeface="Arial MT"/>
              </a:rPr>
              <a:t>END.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198754" y="214884"/>
            <a:ext cx="705104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245">
                <a:latin typeface="Georgia"/>
                <a:cs typeface="Georgia"/>
              </a:rPr>
              <a:t>LESSON</a:t>
            </a:r>
            <a:r>
              <a:rPr dirty="0" sz="4800" spc="-30">
                <a:latin typeface="Georgia"/>
                <a:cs typeface="Georgia"/>
              </a:rPr>
              <a:t> </a:t>
            </a:r>
            <a:r>
              <a:rPr dirty="0" sz="4800">
                <a:latin typeface="Georgia"/>
                <a:cs typeface="Georgia"/>
              </a:rPr>
              <a:t>#</a:t>
            </a:r>
            <a:r>
              <a:rPr dirty="0" sz="4800" spc="-25">
                <a:latin typeface="Georgia"/>
                <a:cs typeface="Georgia"/>
              </a:rPr>
              <a:t> </a:t>
            </a:r>
            <a:r>
              <a:rPr dirty="0" sz="4800" spc="210">
                <a:latin typeface="Georgia"/>
                <a:cs typeface="Georgia"/>
              </a:rPr>
              <a:t>3</a:t>
            </a:r>
            <a:r>
              <a:rPr dirty="0" sz="4800" spc="-55">
                <a:latin typeface="Georgia"/>
                <a:cs typeface="Georgia"/>
              </a:rPr>
              <a:t> </a:t>
            </a:r>
            <a:r>
              <a:rPr dirty="0" sz="4800" spc="360">
                <a:latin typeface="Georgia"/>
                <a:cs typeface="Georgia"/>
              </a:rPr>
              <a:t>(POETRY)</a:t>
            </a:r>
            <a:endParaRPr sz="4800">
              <a:latin typeface="Georgia"/>
              <a:cs typeface="Georgi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07669" y="1021397"/>
            <a:ext cx="11377295" cy="2630170"/>
          </a:xfrm>
          <a:prstGeom prst="rect"/>
        </p:spPr>
        <p:txBody>
          <a:bodyPr wrap="square" lIns="0" tIns="104775" rIns="0" bIns="0" rtlCol="0" vert="horz">
            <a:spAutoFit/>
          </a:bodyPr>
          <a:lstStyle/>
          <a:p>
            <a:pPr algn="ctr" marL="12700" marR="5080" indent="1905">
              <a:lnSpc>
                <a:spcPct val="90100"/>
              </a:lnSpc>
              <a:spcBef>
                <a:spcPts val="825"/>
              </a:spcBef>
            </a:pPr>
            <a:r>
              <a:rPr dirty="0" sz="6100" spc="160">
                <a:latin typeface="Georgia"/>
                <a:cs typeface="Georgia"/>
              </a:rPr>
              <a:t>MEMORY</a:t>
            </a:r>
            <a:r>
              <a:rPr dirty="0" sz="6100" spc="60">
                <a:latin typeface="Georgia"/>
                <a:cs typeface="Georgia"/>
              </a:rPr>
              <a:t> </a:t>
            </a:r>
            <a:r>
              <a:rPr dirty="0" sz="6100" spc="280">
                <a:latin typeface="Georgia"/>
                <a:cs typeface="Georgia"/>
              </a:rPr>
              <a:t>OF</a:t>
            </a:r>
            <a:r>
              <a:rPr dirty="0" sz="6100" spc="60">
                <a:latin typeface="Georgia"/>
                <a:cs typeface="Georgia"/>
              </a:rPr>
              <a:t> </a:t>
            </a:r>
            <a:r>
              <a:rPr dirty="0" sz="6100" spc="210">
                <a:latin typeface="Georgia"/>
                <a:cs typeface="Georgia"/>
              </a:rPr>
              <a:t>THE</a:t>
            </a:r>
            <a:r>
              <a:rPr dirty="0" sz="6100" spc="55">
                <a:latin typeface="Georgia"/>
                <a:cs typeface="Georgia"/>
              </a:rPr>
              <a:t> </a:t>
            </a:r>
            <a:r>
              <a:rPr dirty="0" sz="6100" spc="190">
                <a:latin typeface="Georgia"/>
                <a:cs typeface="Georgia"/>
              </a:rPr>
              <a:t>EMPIRE </a:t>
            </a:r>
            <a:r>
              <a:rPr dirty="0" sz="6100" spc="340">
                <a:latin typeface="Georgia"/>
                <a:cs typeface="Georgia"/>
              </a:rPr>
              <a:t>AND/IN</a:t>
            </a:r>
            <a:r>
              <a:rPr dirty="0" sz="6100" spc="50">
                <a:latin typeface="Georgia"/>
                <a:cs typeface="Georgia"/>
              </a:rPr>
              <a:t> </a:t>
            </a:r>
            <a:r>
              <a:rPr dirty="0" sz="6100" spc="185">
                <a:latin typeface="Georgia"/>
                <a:cs typeface="Georgia"/>
              </a:rPr>
              <a:t>THE </a:t>
            </a:r>
            <a:r>
              <a:rPr dirty="0" sz="6100" spc="295">
                <a:latin typeface="Georgia"/>
                <a:cs typeface="Georgia"/>
              </a:rPr>
              <a:t>COSMOPOLITAN</a:t>
            </a:r>
            <a:r>
              <a:rPr dirty="0" sz="6100" spc="70">
                <a:latin typeface="Georgia"/>
                <a:cs typeface="Georgia"/>
              </a:rPr>
              <a:t> </a:t>
            </a:r>
            <a:r>
              <a:rPr dirty="0" sz="6100" spc="330">
                <a:latin typeface="Georgia"/>
                <a:cs typeface="Georgia"/>
              </a:rPr>
              <a:t>PORT</a:t>
            </a:r>
            <a:r>
              <a:rPr dirty="0" sz="6100" spc="80">
                <a:latin typeface="Georgia"/>
                <a:cs typeface="Georgia"/>
              </a:rPr>
              <a:t> </a:t>
            </a:r>
            <a:r>
              <a:rPr dirty="0" sz="6100" spc="509">
                <a:latin typeface="Georgia"/>
                <a:cs typeface="Georgia"/>
              </a:rPr>
              <a:t>CITY</a:t>
            </a:r>
            <a:endParaRPr sz="6100">
              <a:latin typeface="Georgia"/>
              <a:cs typeface="Georgi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516890" y="3811206"/>
            <a:ext cx="11155680" cy="2782570"/>
          </a:xfrm>
          <a:prstGeom prst="rect">
            <a:avLst/>
          </a:prstGeom>
        </p:spPr>
        <p:txBody>
          <a:bodyPr wrap="square" lIns="0" tIns="116839" rIns="0" bIns="0" rtlCol="0" vert="horz">
            <a:spAutoFit/>
          </a:bodyPr>
          <a:lstStyle/>
          <a:p>
            <a:pPr algn="ctr" marL="12700" marR="5080">
              <a:lnSpc>
                <a:spcPts val="6600"/>
              </a:lnSpc>
              <a:spcBef>
                <a:spcPts val="919"/>
              </a:spcBef>
            </a:pPr>
            <a:r>
              <a:rPr dirty="0" sz="6100" spc="245">
                <a:latin typeface="Arial MT"/>
                <a:cs typeface="Arial MT"/>
              </a:rPr>
              <a:t>“XVIII”</a:t>
            </a:r>
            <a:r>
              <a:rPr dirty="0" sz="6100" spc="-120">
                <a:latin typeface="Arial MT"/>
                <a:cs typeface="Arial MT"/>
              </a:rPr>
              <a:t> </a:t>
            </a:r>
            <a:r>
              <a:rPr dirty="0" sz="6100">
                <a:latin typeface="Arial MT"/>
                <a:cs typeface="Arial MT"/>
              </a:rPr>
              <a:t>FROM</a:t>
            </a:r>
            <a:r>
              <a:rPr dirty="0" sz="6100" spc="-160">
                <a:latin typeface="Arial MT"/>
                <a:cs typeface="Arial MT"/>
              </a:rPr>
              <a:t> </a:t>
            </a:r>
            <a:r>
              <a:rPr dirty="0" sz="6100" spc="60">
                <a:latin typeface="Arial MT"/>
                <a:cs typeface="Arial MT"/>
              </a:rPr>
              <a:t>AMSTERDAM:</a:t>
            </a:r>
            <a:r>
              <a:rPr dirty="0" sz="6100" spc="-130">
                <a:latin typeface="Arial MT"/>
                <a:cs typeface="Arial MT"/>
              </a:rPr>
              <a:t> </a:t>
            </a:r>
            <a:r>
              <a:rPr dirty="0" sz="6100" spc="275">
                <a:latin typeface="Arial MT"/>
                <a:cs typeface="Arial MT"/>
              </a:rPr>
              <a:t>A </a:t>
            </a:r>
            <a:r>
              <a:rPr dirty="0" sz="6100" spc="-10">
                <a:latin typeface="Arial MT"/>
                <a:cs typeface="Arial MT"/>
              </a:rPr>
              <a:t>CYCLE</a:t>
            </a:r>
            <a:endParaRPr sz="6100">
              <a:latin typeface="Arial MT"/>
              <a:cs typeface="Arial MT"/>
            </a:endParaRPr>
          </a:p>
          <a:p>
            <a:pPr algn="ctr" marL="165735">
              <a:lnSpc>
                <a:spcPct val="100000"/>
              </a:lnSpc>
              <a:spcBef>
                <a:spcPts val="1565"/>
              </a:spcBef>
            </a:pPr>
            <a:r>
              <a:rPr dirty="0" sz="5100" spc="-60" b="1">
                <a:latin typeface="Arial"/>
                <a:cs typeface="Arial"/>
              </a:rPr>
              <a:t>BY</a:t>
            </a:r>
            <a:r>
              <a:rPr dirty="0" sz="5100" spc="-190" b="1">
                <a:latin typeface="Arial"/>
                <a:cs typeface="Arial"/>
              </a:rPr>
              <a:t> </a:t>
            </a:r>
            <a:r>
              <a:rPr dirty="0" sz="5100" b="1">
                <a:latin typeface="Arial"/>
                <a:cs typeface="Arial"/>
              </a:rPr>
              <a:t>J.</a:t>
            </a:r>
            <a:r>
              <a:rPr dirty="0" sz="5100" spc="-235" b="1">
                <a:latin typeface="Arial"/>
                <a:cs typeface="Arial"/>
              </a:rPr>
              <a:t> </a:t>
            </a:r>
            <a:r>
              <a:rPr dirty="0" sz="5100" spc="95" b="1">
                <a:latin typeface="Arial"/>
                <a:cs typeface="Arial"/>
              </a:rPr>
              <a:t>NEIL</a:t>
            </a:r>
            <a:r>
              <a:rPr dirty="0" sz="5100" spc="-254" b="1">
                <a:latin typeface="Arial"/>
                <a:cs typeface="Arial"/>
              </a:rPr>
              <a:t> </a:t>
            </a:r>
            <a:r>
              <a:rPr dirty="0" sz="5100" b="1">
                <a:latin typeface="Arial"/>
                <a:cs typeface="Arial"/>
              </a:rPr>
              <a:t>C.</a:t>
            </a:r>
            <a:r>
              <a:rPr dirty="0" sz="5100" spc="-220" b="1">
                <a:latin typeface="Arial"/>
                <a:cs typeface="Arial"/>
              </a:rPr>
              <a:t> </a:t>
            </a:r>
            <a:r>
              <a:rPr dirty="0" sz="5100" spc="-10" b="1">
                <a:latin typeface="Arial"/>
                <a:cs typeface="Arial"/>
              </a:rPr>
              <a:t>GARCIA</a:t>
            </a:r>
            <a:endParaRPr sz="51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208087"/>
            <a:ext cx="11343005" cy="44164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BY</a:t>
            </a:r>
            <a:r>
              <a:rPr dirty="0" sz="4800" spc="-1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TIME</a:t>
            </a:r>
            <a:r>
              <a:rPr dirty="0" sz="4800" spc="-1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225">
                <a:solidFill>
                  <a:srgbClr val="FFFFFF"/>
                </a:solidFill>
                <a:latin typeface="Arial MT"/>
                <a:cs typeface="Arial MT"/>
              </a:rPr>
              <a:t>ALL</a:t>
            </a:r>
            <a:r>
              <a:rPr dirty="0" sz="4800" spc="-1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JEOPARDY</a:t>
            </a:r>
            <a:r>
              <a:rPr dirty="0" sz="4800" spc="-19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40">
                <a:solidFill>
                  <a:srgbClr val="FFFFFF"/>
                </a:solidFill>
                <a:latin typeface="Arial MT"/>
                <a:cs typeface="Arial MT"/>
              </a:rPr>
              <a:t>IS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OVER,</a:t>
            </a:r>
            <a:r>
              <a:rPr dirty="0" sz="4800" spc="-10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THERE</a:t>
            </a:r>
            <a:r>
              <a:rPr dirty="0" sz="4800" spc="-80">
                <a:latin typeface="Arial MT"/>
                <a:cs typeface="Arial MT"/>
              </a:rPr>
              <a:t> </a:t>
            </a:r>
            <a:r>
              <a:rPr dirty="0" sz="4800" spc="65">
                <a:latin typeface="Arial MT"/>
                <a:cs typeface="Arial MT"/>
              </a:rPr>
              <a:t>IS</a:t>
            </a:r>
            <a:r>
              <a:rPr dirty="0" sz="4800" spc="-8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SOMEWHAT</a:t>
            </a:r>
            <a:r>
              <a:rPr dirty="0" sz="4800" spc="-7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OF</a:t>
            </a:r>
            <a:r>
              <a:rPr dirty="0" sz="4800" spc="-75">
                <a:latin typeface="Arial MT"/>
                <a:cs typeface="Arial MT"/>
              </a:rPr>
              <a:t> </a:t>
            </a:r>
            <a:r>
              <a:rPr dirty="0" sz="4800" spc="170">
                <a:solidFill>
                  <a:srgbClr val="FFFFFF"/>
                </a:solidFill>
                <a:latin typeface="Arial MT"/>
                <a:cs typeface="Arial MT"/>
              </a:rPr>
              <a:t>A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SENSE</a:t>
            </a:r>
            <a:r>
              <a:rPr dirty="0" sz="48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dirty="0" sz="48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OPENNESS</a:t>
            </a:r>
            <a:r>
              <a:rPr dirty="0" sz="4800" spc="-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65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48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UNITY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CREATED</a:t>
            </a:r>
            <a:r>
              <a:rPr dirty="0" sz="4800" spc="-19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BETWEEN</a:t>
            </a:r>
            <a:r>
              <a:rPr dirty="0" sz="4800" spc="-1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80">
                <a:solidFill>
                  <a:srgbClr val="FFFFFF"/>
                </a:solidFill>
                <a:latin typeface="Arial MT"/>
                <a:cs typeface="Arial MT"/>
              </a:rPr>
              <a:t>DISTINCT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PEOPLE</a:t>
            </a:r>
            <a:r>
              <a:rPr dirty="0" sz="4800" spc="-10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dirty="0" sz="4800" spc="-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THAT</a:t>
            </a:r>
            <a:r>
              <a:rPr dirty="0" sz="4800" spc="-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90">
                <a:solidFill>
                  <a:srgbClr val="FFFFFF"/>
                </a:solidFill>
                <a:latin typeface="Arial MT"/>
                <a:cs typeface="Arial MT"/>
              </a:rPr>
              <a:t>AREA</a:t>
            </a:r>
            <a:r>
              <a:rPr dirty="0" sz="4800" spc="-9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10">
                <a:latin typeface="Arial MT"/>
                <a:cs typeface="Arial MT"/>
              </a:rPr>
              <a:t>WHICH</a:t>
            </a:r>
            <a:r>
              <a:rPr dirty="0" sz="4800" spc="-70">
                <a:latin typeface="Arial MT"/>
                <a:cs typeface="Arial MT"/>
              </a:rPr>
              <a:t>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LED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48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220">
                <a:solidFill>
                  <a:srgbClr val="FFFFFF"/>
                </a:solidFill>
                <a:latin typeface="Arial MT"/>
                <a:cs typeface="Arial MT"/>
              </a:rPr>
              <a:t>A</a:t>
            </a:r>
            <a:r>
              <a:rPr dirty="0" sz="4800" spc="-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DIVERSITY</a:t>
            </a:r>
            <a:r>
              <a:rPr dirty="0" sz="4800" spc="-9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dirty="0" sz="48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CU</a:t>
            </a:r>
            <a:r>
              <a:rPr dirty="0" sz="4800" spc="-50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TURE</a:t>
            </a:r>
            <a:r>
              <a:rPr dirty="0" sz="4800" spc="-65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dirty="0" sz="4800" spc="65">
                <a:solidFill>
                  <a:srgbClr val="FFFFFF"/>
                </a:solidFill>
                <a:latin typeface="Arial MT"/>
                <a:cs typeface="Arial MT"/>
              </a:rPr>
              <a:t>,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3684" y="2306320"/>
            <a:ext cx="11271250" cy="2218055"/>
          </a:xfrm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algn="just" marL="12700" marR="5080">
              <a:lnSpc>
                <a:spcPct val="99900"/>
              </a:lnSpc>
              <a:spcBef>
                <a:spcPts val="105"/>
              </a:spcBef>
            </a:pPr>
            <a:r>
              <a:rPr dirty="0" sz="4800" spc="70">
                <a:solidFill>
                  <a:srgbClr val="FFFFFF"/>
                </a:solidFill>
              </a:rPr>
              <a:t>NATIONALITIES</a:t>
            </a:r>
            <a:r>
              <a:rPr dirty="0" sz="4800" spc="-120">
                <a:solidFill>
                  <a:srgbClr val="FFFFFF"/>
                </a:solidFill>
              </a:rPr>
              <a:t> </a:t>
            </a:r>
            <a:r>
              <a:rPr dirty="0" sz="4800" spc="165">
                <a:solidFill>
                  <a:srgbClr val="FFFFFF"/>
                </a:solidFill>
              </a:rPr>
              <a:t>AND</a:t>
            </a:r>
            <a:r>
              <a:rPr dirty="0" sz="4800" spc="-120">
                <a:solidFill>
                  <a:srgbClr val="FFFFFF"/>
                </a:solidFill>
              </a:rPr>
              <a:t> </a:t>
            </a:r>
            <a:r>
              <a:rPr dirty="0" sz="4800" spc="85">
                <a:solidFill>
                  <a:srgbClr val="FFFFFF"/>
                </a:solidFill>
              </a:rPr>
              <a:t>IDEAS</a:t>
            </a:r>
            <a:r>
              <a:rPr dirty="0" sz="4800" spc="-125">
                <a:solidFill>
                  <a:srgbClr val="FFFFFF"/>
                </a:solidFill>
              </a:rPr>
              <a:t> </a:t>
            </a:r>
            <a:r>
              <a:rPr dirty="0" sz="4800" spc="-10"/>
              <a:t>COEXIST </a:t>
            </a:r>
            <a:r>
              <a:rPr dirty="0" sz="4800" spc="165"/>
              <a:t>IN</a:t>
            </a:r>
            <a:r>
              <a:rPr dirty="0" sz="4800" spc="-105"/>
              <a:t> </a:t>
            </a:r>
            <a:r>
              <a:rPr dirty="0" sz="4800" spc="60"/>
              <a:t>THE</a:t>
            </a:r>
            <a:r>
              <a:rPr dirty="0" sz="4800" spc="-105"/>
              <a:t> </a:t>
            </a:r>
            <a:r>
              <a:rPr dirty="0" sz="4800"/>
              <a:t>SAME</a:t>
            </a:r>
            <a:r>
              <a:rPr dirty="0" sz="4800" spc="-105"/>
              <a:t> </a:t>
            </a:r>
            <a:r>
              <a:rPr dirty="0" sz="4800" spc="100"/>
              <a:t>AREA</a:t>
            </a:r>
            <a:r>
              <a:rPr dirty="0" sz="4800" spc="-130"/>
              <a:t> </a:t>
            </a:r>
            <a:r>
              <a:rPr dirty="0" sz="4800" spc="165"/>
              <a:t>IN</a:t>
            </a:r>
            <a:r>
              <a:rPr dirty="0" sz="4800" spc="-105"/>
              <a:t> </a:t>
            </a:r>
            <a:r>
              <a:rPr dirty="0" sz="4800" spc="60"/>
              <a:t>THE</a:t>
            </a:r>
            <a:r>
              <a:rPr dirty="0" sz="4800" spc="-105"/>
              <a:t> </a:t>
            </a:r>
            <a:r>
              <a:rPr dirty="0" sz="4800" spc="55"/>
              <a:t>CONCEPT </a:t>
            </a:r>
            <a:r>
              <a:rPr dirty="0" sz="4800"/>
              <a:t>OF</a:t>
            </a:r>
            <a:r>
              <a:rPr dirty="0" sz="4800" spc="-135"/>
              <a:t> </a:t>
            </a:r>
            <a:r>
              <a:rPr dirty="0" sz="4800" spc="50">
                <a:solidFill>
                  <a:srgbClr val="FFFFFF"/>
                </a:solidFill>
              </a:rPr>
              <a:t>COSMOPOLITANISM.</a:t>
            </a:r>
            <a:endParaRPr sz="48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2303779"/>
            <a:ext cx="11512550" cy="2223135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marL="299085" marR="5080" indent="-287020">
              <a:lnSpc>
                <a:spcPct val="100200"/>
              </a:lnSpc>
              <a:spcBef>
                <a:spcPts val="85"/>
              </a:spcBef>
              <a:buSzPct val="80208"/>
              <a:buFont typeface="Wingdings"/>
              <a:buChar char=""/>
              <a:tabLst>
                <a:tab pos="299085" algn="l"/>
                <a:tab pos="567690" algn="l"/>
              </a:tabLst>
            </a:pPr>
            <a:r>
              <a:rPr dirty="0" sz="4800" spc="10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 spc="100">
                <a:solidFill>
                  <a:srgbClr val="FFFFFF"/>
                </a:solidFill>
                <a:latin typeface="Arial MT"/>
                <a:cs typeface="Arial MT"/>
              </a:rPr>
              <a:t>THROUGH</a:t>
            </a:r>
            <a:r>
              <a:rPr dirty="0" sz="48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75">
                <a:solidFill>
                  <a:srgbClr val="FFFFFF"/>
                </a:solidFill>
                <a:latin typeface="Arial MT"/>
                <a:cs typeface="Arial MT"/>
              </a:rPr>
              <a:t>TIME,</a:t>
            </a:r>
            <a:r>
              <a:rPr dirty="0" sz="48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95">
                <a:solidFill>
                  <a:srgbClr val="FFFFFF"/>
                </a:solidFill>
                <a:latin typeface="Arial MT"/>
                <a:cs typeface="Arial MT"/>
              </a:rPr>
              <a:t>AS</a:t>
            </a:r>
            <a:r>
              <a:rPr dirty="0" sz="48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SCARS</a:t>
            </a:r>
            <a:r>
              <a:rPr dirty="0" sz="4800" spc="-10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S</a:t>
            </a:r>
            <a:r>
              <a:rPr dirty="0" sz="4800" spc="-165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dirty="0" sz="4800" spc="114">
                <a:solidFill>
                  <a:srgbClr val="FFFFFF"/>
                </a:solidFill>
                <a:latin typeface="Arial MT"/>
                <a:cs typeface="Arial MT"/>
              </a:rPr>
              <a:t>O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W</a:t>
            </a:r>
            <a:r>
              <a:rPr dirty="0" sz="4800" spc="-500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dirty="0" sz="4800" spc="-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FADE,</a:t>
            </a:r>
            <a:r>
              <a:rPr dirty="0" sz="4800" spc="-10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PEOPLE</a:t>
            </a:r>
            <a:r>
              <a:rPr dirty="0" sz="48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MOVE</a:t>
            </a:r>
            <a:r>
              <a:rPr dirty="0" sz="48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FORWARD, </a:t>
            </a:r>
            <a:r>
              <a:rPr dirty="0" sz="4800">
                <a:latin typeface="Arial MT"/>
                <a:cs typeface="Arial MT"/>
              </a:rPr>
              <a:t>COEXISTING</a:t>
            </a:r>
            <a:r>
              <a:rPr dirty="0" sz="4800" spc="15">
                <a:latin typeface="Arial MT"/>
                <a:cs typeface="Arial MT"/>
              </a:rPr>
              <a:t> </a:t>
            </a:r>
            <a:r>
              <a:rPr dirty="0" sz="4800" spc="90">
                <a:latin typeface="Arial MT"/>
                <a:cs typeface="Arial MT"/>
              </a:rPr>
              <a:t>WITH</a:t>
            </a:r>
            <a:r>
              <a:rPr dirty="0" sz="4800" spc="10">
                <a:latin typeface="Arial MT"/>
                <a:cs typeface="Arial MT"/>
              </a:rPr>
              <a:t> </a:t>
            </a:r>
            <a:r>
              <a:rPr dirty="0" sz="4800" spc="-10">
                <a:latin typeface="Arial MT"/>
                <a:cs typeface="Arial MT"/>
              </a:rPr>
              <a:t>OTHERS,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939988"/>
            <a:ext cx="9511665" cy="2952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EMBRACING</a:t>
            </a:r>
            <a:r>
              <a:rPr dirty="0" sz="48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DIFFERENT</a:t>
            </a:r>
            <a:r>
              <a:rPr dirty="0" sz="4800" spc="-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25">
                <a:solidFill>
                  <a:srgbClr val="FFFFFF"/>
                </a:solidFill>
                <a:latin typeface="Arial MT"/>
                <a:cs typeface="Arial MT"/>
              </a:rPr>
              <a:t>YET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FRESHER</a:t>
            </a: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PERSPECTIVES,</a:t>
            </a:r>
            <a:r>
              <a:rPr dirty="0" sz="4800" spc="4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35">
                <a:solidFill>
                  <a:srgbClr val="FFFFFF"/>
                </a:solidFill>
                <a:latin typeface="Arial MT"/>
                <a:cs typeface="Arial MT"/>
              </a:rPr>
              <a:t>AND </a:t>
            </a:r>
            <a:r>
              <a:rPr dirty="0" sz="4800" spc="85">
                <a:solidFill>
                  <a:srgbClr val="FFFFFF"/>
                </a:solidFill>
                <a:latin typeface="Arial MT"/>
                <a:cs typeface="Arial MT"/>
              </a:rPr>
              <a:t>WALLOWING</a:t>
            </a:r>
            <a:r>
              <a:rPr dirty="0" sz="4800" spc="-1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65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dirty="0" sz="4800" spc="-14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05">
                <a:solidFill>
                  <a:srgbClr val="FFFFFF"/>
                </a:solidFill>
                <a:latin typeface="Arial MT"/>
                <a:cs typeface="Arial MT"/>
              </a:rPr>
              <a:t>BLISS</a:t>
            </a:r>
            <a:r>
              <a:rPr dirty="0" sz="4800" spc="-1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25">
                <a:solidFill>
                  <a:srgbClr val="FFFFFF"/>
                </a:solidFill>
                <a:latin typeface="Arial MT"/>
                <a:cs typeface="Arial MT"/>
              </a:rPr>
              <a:t>OF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FREEDOM.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744281"/>
            <a:ext cx="11574145" cy="3392804"/>
          </a:xfrm>
          <a:prstGeom prst="rect">
            <a:avLst/>
          </a:prstGeom>
        </p:spPr>
        <p:txBody>
          <a:bodyPr wrap="square" lIns="0" tIns="9525" rIns="0" bIns="0" rtlCol="0" vert="horz">
            <a:spAutoFit/>
          </a:bodyPr>
          <a:lstStyle/>
          <a:p>
            <a:pPr marL="299085" marR="5080" indent="-287020">
              <a:lnSpc>
                <a:spcPct val="100499"/>
              </a:lnSpc>
              <a:spcBef>
                <a:spcPts val="75"/>
              </a:spcBef>
              <a:buClr>
                <a:srgbClr val="FFFFFF"/>
              </a:buClr>
              <a:buSzPct val="87500"/>
              <a:buFont typeface="Wingdings"/>
              <a:buChar char=""/>
              <a:tabLst>
                <a:tab pos="299085" algn="l"/>
                <a:tab pos="567690" algn="l"/>
              </a:tabLst>
            </a:pPr>
            <a:r>
              <a:rPr dirty="0" sz="4400" spc="50">
                <a:latin typeface="Arial MT"/>
                <a:cs typeface="Arial MT"/>
              </a:rPr>
              <a:t>	</a:t>
            </a:r>
            <a:r>
              <a:rPr dirty="0" sz="4400" spc="50">
                <a:latin typeface="Arial MT"/>
                <a:cs typeface="Arial MT"/>
              </a:rPr>
              <a:t>HOWEVER,</a:t>
            </a:r>
            <a:r>
              <a:rPr dirty="0" sz="4400" spc="-90">
                <a:latin typeface="Arial MT"/>
                <a:cs typeface="Arial MT"/>
              </a:rPr>
              <a:t> </a:t>
            </a:r>
            <a:r>
              <a:rPr dirty="0" sz="4400">
                <a:solidFill>
                  <a:srgbClr val="FFFFFF"/>
                </a:solidFill>
                <a:latin typeface="Arial MT"/>
                <a:cs typeface="Arial MT"/>
              </a:rPr>
              <a:t>PEOPLE</a:t>
            </a:r>
            <a:r>
              <a:rPr dirty="0" sz="4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400" spc="50">
                <a:solidFill>
                  <a:srgbClr val="FFFFFF"/>
                </a:solidFill>
                <a:latin typeface="Arial MT"/>
                <a:cs typeface="Arial MT"/>
              </a:rPr>
              <a:t>END</a:t>
            </a:r>
            <a:r>
              <a:rPr dirty="0" sz="4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400" spc="60">
                <a:solidFill>
                  <a:srgbClr val="FFFFFF"/>
                </a:solidFill>
                <a:latin typeface="Arial MT"/>
                <a:cs typeface="Arial MT"/>
              </a:rPr>
              <a:t>UP</a:t>
            </a:r>
            <a:r>
              <a:rPr dirty="0" sz="44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400" spc="-25">
                <a:solidFill>
                  <a:srgbClr val="FFFFFF"/>
                </a:solidFill>
                <a:latin typeface="Arial MT"/>
                <a:cs typeface="Arial MT"/>
              </a:rPr>
              <a:t>NOT </a:t>
            </a:r>
            <a:r>
              <a:rPr dirty="0" sz="4400">
                <a:solidFill>
                  <a:srgbClr val="FFFFFF"/>
                </a:solidFill>
                <a:latin typeface="Arial MT"/>
                <a:cs typeface="Arial MT"/>
              </a:rPr>
              <a:t>REMEMBERING</a:t>
            </a:r>
            <a:r>
              <a:rPr dirty="0" sz="44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400" spc="55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400" spc="-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400">
                <a:solidFill>
                  <a:srgbClr val="FFFFFF"/>
                </a:solidFill>
                <a:latin typeface="Arial MT"/>
                <a:cs typeface="Arial MT"/>
              </a:rPr>
              <a:t>PAST</a:t>
            </a:r>
            <a:r>
              <a:rPr dirty="0" sz="4400" spc="-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400" spc="55">
                <a:latin typeface="Arial MT"/>
                <a:cs typeface="Arial MT"/>
              </a:rPr>
              <a:t>BECAUSE</a:t>
            </a:r>
            <a:r>
              <a:rPr dirty="0" sz="4400" spc="-70">
                <a:latin typeface="Arial MT"/>
                <a:cs typeface="Arial MT"/>
              </a:rPr>
              <a:t> </a:t>
            </a:r>
            <a:r>
              <a:rPr dirty="0" sz="4400" spc="114">
                <a:latin typeface="Arial MT"/>
                <a:cs typeface="Arial MT"/>
              </a:rPr>
              <a:t>IT’S </a:t>
            </a:r>
            <a:r>
              <a:rPr dirty="0" sz="4400" spc="85">
                <a:latin typeface="Arial MT"/>
                <a:cs typeface="Arial MT"/>
              </a:rPr>
              <a:t>AS</a:t>
            </a:r>
            <a:r>
              <a:rPr dirty="0" sz="4400" spc="-120">
                <a:latin typeface="Arial MT"/>
                <a:cs typeface="Arial MT"/>
              </a:rPr>
              <a:t> </a:t>
            </a:r>
            <a:r>
              <a:rPr dirty="0" sz="4400" spc="55">
                <a:latin typeface="Arial MT"/>
                <a:cs typeface="Arial MT"/>
              </a:rPr>
              <a:t>IF</a:t>
            </a:r>
            <a:r>
              <a:rPr dirty="0" sz="4400" spc="-114">
                <a:latin typeface="Arial MT"/>
                <a:cs typeface="Arial MT"/>
              </a:rPr>
              <a:t> </a:t>
            </a:r>
            <a:r>
              <a:rPr dirty="0" sz="4400" spc="55">
                <a:latin typeface="Arial MT"/>
                <a:cs typeface="Arial MT"/>
              </a:rPr>
              <a:t>EVEN</a:t>
            </a:r>
            <a:r>
              <a:rPr dirty="0" sz="4400" spc="-120">
                <a:latin typeface="Arial MT"/>
                <a:cs typeface="Arial MT"/>
              </a:rPr>
              <a:t> </a:t>
            </a:r>
            <a:r>
              <a:rPr dirty="0" sz="4400" spc="60">
                <a:latin typeface="Arial MT"/>
                <a:cs typeface="Arial MT"/>
              </a:rPr>
              <a:t>THE</a:t>
            </a:r>
            <a:r>
              <a:rPr dirty="0" sz="4400" spc="-130">
                <a:latin typeface="Arial MT"/>
                <a:cs typeface="Arial MT"/>
              </a:rPr>
              <a:t> </a:t>
            </a:r>
            <a:r>
              <a:rPr dirty="0" sz="4400">
                <a:latin typeface="Arial MT"/>
                <a:cs typeface="Arial MT"/>
              </a:rPr>
              <a:t>MOST</a:t>
            </a:r>
            <a:r>
              <a:rPr dirty="0" sz="4400" spc="-120">
                <a:latin typeface="Arial MT"/>
                <a:cs typeface="Arial MT"/>
              </a:rPr>
              <a:t> </a:t>
            </a:r>
            <a:r>
              <a:rPr dirty="0" sz="4400" spc="90">
                <a:latin typeface="Arial MT"/>
                <a:cs typeface="Arial MT"/>
              </a:rPr>
              <a:t>STUBBORN </a:t>
            </a:r>
            <a:r>
              <a:rPr dirty="0" sz="4400">
                <a:latin typeface="Arial MT"/>
                <a:cs typeface="Arial MT"/>
              </a:rPr>
              <a:t>SCARS</a:t>
            </a:r>
            <a:r>
              <a:rPr dirty="0" sz="4400" spc="-40">
                <a:latin typeface="Arial MT"/>
                <a:cs typeface="Arial MT"/>
              </a:rPr>
              <a:t> </a:t>
            </a:r>
            <a:r>
              <a:rPr dirty="0" sz="4400">
                <a:latin typeface="Arial MT"/>
                <a:cs typeface="Arial MT"/>
              </a:rPr>
              <a:t>HAVE</a:t>
            </a:r>
            <a:r>
              <a:rPr dirty="0" sz="4400" spc="-35">
                <a:latin typeface="Arial MT"/>
                <a:cs typeface="Arial MT"/>
              </a:rPr>
              <a:t> </a:t>
            </a:r>
            <a:r>
              <a:rPr dirty="0" sz="4400" spc="95">
                <a:latin typeface="Arial MT"/>
                <a:cs typeface="Arial MT"/>
              </a:rPr>
              <a:t>HEALED</a:t>
            </a:r>
            <a:r>
              <a:rPr dirty="0" sz="4400" spc="-40">
                <a:latin typeface="Arial MT"/>
                <a:cs typeface="Arial MT"/>
              </a:rPr>
              <a:t> </a:t>
            </a:r>
            <a:r>
              <a:rPr dirty="0" sz="4400" spc="150">
                <a:latin typeface="Arial MT"/>
                <a:cs typeface="Arial MT"/>
              </a:rPr>
              <a:t>AND</a:t>
            </a:r>
            <a:r>
              <a:rPr dirty="0" sz="4400" spc="-35">
                <a:latin typeface="Arial MT"/>
                <a:cs typeface="Arial MT"/>
              </a:rPr>
              <a:t> </a:t>
            </a:r>
            <a:r>
              <a:rPr dirty="0" sz="4400" spc="75">
                <a:latin typeface="Arial MT"/>
                <a:cs typeface="Arial MT"/>
              </a:rPr>
              <a:t>NOTHING </a:t>
            </a:r>
            <a:r>
              <a:rPr dirty="0" sz="4400" spc="55">
                <a:latin typeface="Arial MT"/>
                <a:cs typeface="Arial MT"/>
              </a:rPr>
              <a:t>HAPPENED</a:t>
            </a:r>
            <a:r>
              <a:rPr dirty="0" sz="4400" spc="-190">
                <a:latin typeface="Arial MT"/>
                <a:cs typeface="Arial MT"/>
              </a:rPr>
              <a:t> </a:t>
            </a:r>
            <a:r>
              <a:rPr dirty="0" sz="4400">
                <a:latin typeface="Arial MT"/>
                <a:cs typeface="Arial MT"/>
              </a:rPr>
              <a:t>AT</a:t>
            </a:r>
            <a:r>
              <a:rPr dirty="0" sz="4400" spc="-185">
                <a:latin typeface="Arial MT"/>
                <a:cs typeface="Arial MT"/>
              </a:rPr>
              <a:t> </a:t>
            </a:r>
            <a:r>
              <a:rPr dirty="0" sz="4400" spc="160">
                <a:latin typeface="Arial MT"/>
                <a:cs typeface="Arial MT"/>
              </a:rPr>
              <a:t>ALL.</a:t>
            </a:r>
            <a:endParaRPr sz="4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73684" y="1205547"/>
            <a:ext cx="11598275" cy="44189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299085" marR="5080" indent="-287020">
              <a:lnSpc>
                <a:spcPct val="100099"/>
              </a:lnSpc>
              <a:spcBef>
                <a:spcPts val="95"/>
              </a:spcBef>
              <a:buSzPct val="80208"/>
              <a:buFont typeface="Wingdings"/>
              <a:buChar char=""/>
              <a:tabLst>
                <a:tab pos="299085" algn="l"/>
                <a:tab pos="567690" algn="l"/>
              </a:tabLst>
            </a:pPr>
            <a:r>
              <a:rPr dirty="0" sz="4800" spc="8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dirty="0" sz="4800" spc="80">
                <a:solidFill>
                  <a:srgbClr val="FFFFFF"/>
                </a:solidFill>
                <a:latin typeface="Arial MT"/>
                <a:cs typeface="Arial MT"/>
              </a:rPr>
              <a:t>THIS</a:t>
            </a:r>
            <a:r>
              <a:rPr dirty="0" sz="4800" spc="-1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80">
                <a:solidFill>
                  <a:srgbClr val="FFFFFF"/>
                </a:solidFill>
                <a:latin typeface="Arial MT"/>
                <a:cs typeface="Arial MT"/>
              </a:rPr>
              <a:t>MEN</a:t>
            </a:r>
            <a:r>
              <a:rPr dirty="0" sz="4800" spc="-215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dirty="0" sz="4800" spc="80">
                <a:solidFill>
                  <a:srgbClr val="FFFFFF"/>
                </a:solidFill>
                <a:latin typeface="Arial MT"/>
                <a:cs typeface="Arial MT"/>
              </a:rPr>
              <a:t>ALIT</a:t>
            </a:r>
            <a:r>
              <a:rPr dirty="0" sz="4800" spc="-434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dirty="0" sz="4800" spc="80">
                <a:solidFill>
                  <a:srgbClr val="FFFFFF"/>
                </a:solidFill>
                <a:latin typeface="Arial MT"/>
                <a:cs typeface="Arial MT"/>
              </a:rPr>
              <a:t>,</a:t>
            </a:r>
            <a:r>
              <a:rPr dirty="0" sz="4800" spc="-1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5">
                <a:latin typeface="Arial MT"/>
                <a:cs typeface="Arial MT"/>
              </a:rPr>
              <a:t>ONE</a:t>
            </a:r>
            <a:r>
              <a:rPr dirty="0" sz="4800" spc="-170">
                <a:latin typeface="Arial MT"/>
                <a:cs typeface="Arial MT"/>
              </a:rPr>
              <a:t> </a:t>
            </a:r>
            <a:r>
              <a:rPr dirty="0" sz="4800" spc="-95">
                <a:latin typeface="Arial MT"/>
                <a:cs typeface="Arial MT"/>
              </a:rPr>
              <a:t>WAY</a:t>
            </a:r>
            <a:r>
              <a:rPr dirty="0" sz="4800" spc="-180">
                <a:latin typeface="Arial MT"/>
                <a:cs typeface="Arial MT"/>
              </a:rPr>
              <a:t> </a:t>
            </a:r>
            <a:r>
              <a:rPr dirty="0" sz="4800" spc="-25">
                <a:latin typeface="Arial MT"/>
                <a:cs typeface="Arial MT"/>
              </a:rPr>
              <a:t>OR </a:t>
            </a:r>
            <a:r>
              <a:rPr dirty="0" sz="4800" spc="70">
                <a:latin typeface="Arial MT"/>
                <a:cs typeface="Arial MT"/>
              </a:rPr>
              <a:t>ANOTHER,</a:t>
            </a:r>
            <a:r>
              <a:rPr dirty="0" sz="4800" spc="-65">
                <a:latin typeface="Arial MT"/>
                <a:cs typeface="Arial MT"/>
              </a:rPr>
              <a:t> </a:t>
            </a:r>
            <a:r>
              <a:rPr dirty="0" sz="4800" spc="170">
                <a:solidFill>
                  <a:srgbClr val="FFFFFF"/>
                </a:solidFill>
                <a:latin typeface="Arial MT"/>
                <a:cs typeface="Arial MT"/>
              </a:rPr>
              <a:t>CAN</a:t>
            </a:r>
            <a:r>
              <a:rPr dirty="0" sz="4800" spc="-10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75">
                <a:solidFill>
                  <a:srgbClr val="FFFFFF"/>
                </a:solidFill>
                <a:latin typeface="Arial MT"/>
                <a:cs typeface="Arial MT"/>
              </a:rPr>
              <a:t>HINDER</a:t>
            </a:r>
            <a:r>
              <a:rPr dirty="0" sz="48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SUCCESS</a:t>
            </a:r>
            <a:r>
              <a:rPr dirty="0" sz="4800" spc="-7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40">
                <a:solidFill>
                  <a:srgbClr val="FFFFFF"/>
                </a:solidFill>
                <a:latin typeface="Arial MT"/>
                <a:cs typeface="Arial MT"/>
              </a:rPr>
              <a:t>IN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FUTURE</a:t>
            </a:r>
            <a:r>
              <a:rPr dirty="0" sz="48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BECAUSE</a:t>
            </a:r>
            <a:r>
              <a:rPr dirty="0" sz="4800" spc="-6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FORGETTING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VALUE</a:t>
            </a:r>
            <a:r>
              <a:rPr dirty="0" sz="4800" spc="-1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dirty="0" sz="4800" spc="-1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0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PAST</a:t>
            </a:r>
            <a:r>
              <a:rPr dirty="0" sz="4800" spc="-14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65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4800" spc="-114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45">
                <a:solidFill>
                  <a:srgbClr val="FFFFFF"/>
                </a:solidFill>
                <a:latin typeface="Arial MT"/>
                <a:cs typeface="Arial MT"/>
              </a:rPr>
              <a:t>ITS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MISTAKES</a:t>
            </a:r>
            <a:r>
              <a:rPr dirty="0" sz="4800" spc="-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65">
                <a:solidFill>
                  <a:srgbClr val="FFFFFF"/>
                </a:solidFill>
                <a:latin typeface="Arial MT"/>
                <a:cs typeface="Arial MT"/>
              </a:rPr>
              <a:t>CAN</a:t>
            </a:r>
            <a:r>
              <a:rPr dirty="0" sz="4800" spc="-1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14">
                <a:solidFill>
                  <a:srgbClr val="FFFFFF"/>
                </a:solidFill>
                <a:latin typeface="Arial MT"/>
                <a:cs typeface="Arial MT"/>
              </a:rPr>
              <a:t>US</a:t>
            </a:r>
            <a:r>
              <a:rPr dirty="0" sz="4800" spc="-14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dirty="0" sz="4800" spc="114">
                <a:solidFill>
                  <a:srgbClr val="FFFFFF"/>
                </a:solidFill>
                <a:latin typeface="Arial MT"/>
                <a:cs typeface="Arial MT"/>
              </a:rPr>
              <a:t>AL</a:t>
            </a:r>
            <a:r>
              <a:rPr dirty="0" sz="4800" spc="-445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dirty="0" sz="4800" spc="114">
                <a:solidFill>
                  <a:srgbClr val="FFFFFF"/>
                </a:solidFill>
                <a:latin typeface="Arial MT"/>
                <a:cs typeface="Arial MT"/>
              </a:rPr>
              <a:t>Y</a:t>
            </a:r>
            <a:r>
              <a:rPr dirty="0" sz="4800" spc="-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20">
                <a:solidFill>
                  <a:srgbClr val="FFFFFF"/>
                </a:solidFill>
                <a:latin typeface="Arial MT"/>
                <a:cs typeface="Arial MT"/>
              </a:rPr>
              <a:t>LEAD</a:t>
            </a:r>
            <a:r>
              <a:rPr dirty="0" sz="48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25">
                <a:solidFill>
                  <a:srgbClr val="FFFFFF"/>
                </a:solidFill>
                <a:latin typeface="Arial MT"/>
                <a:cs typeface="Arial MT"/>
              </a:rPr>
              <a:t>TO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HISTORY</a:t>
            </a:r>
            <a:r>
              <a:rPr dirty="0" sz="4800" spc="-9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REPEATING</a:t>
            </a:r>
            <a:r>
              <a:rPr dirty="0" sz="4800" spc="-114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80">
                <a:solidFill>
                  <a:srgbClr val="FFFFFF"/>
                </a:solidFill>
                <a:latin typeface="Arial MT"/>
                <a:cs typeface="Arial MT"/>
              </a:rPr>
              <a:t>ITSEL</a:t>
            </a:r>
            <a:r>
              <a:rPr dirty="0" sz="4800" spc="-550">
                <a:solidFill>
                  <a:srgbClr val="FFFFFF"/>
                </a:solidFill>
                <a:latin typeface="Arial MT"/>
                <a:cs typeface="Arial MT"/>
              </a:rPr>
              <a:t>F</a:t>
            </a:r>
            <a:r>
              <a:rPr dirty="0" sz="4800" spc="80">
                <a:solidFill>
                  <a:srgbClr val="FFFFFF"/>
                </a:solidFill>
                <a:latin typeface="Arial MT"/>
                <a:cs typeface="Arial MT"/>
              </a:rPr>
              <a:t>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859472" y="214884"/>
            <a:ext cx="10425430" cy="7569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697865" indent="-685165">
              <a:lnSpc>
                <a:spcPct val="100000"/>
              </a:lnSpc>
              <a:spcBef>
                <a:spcPts val="100"/>
              </a:spcBef>
              <a:buFont typeface="Wingdings"/>
              <a:buChar char=""/>
              <a:tabLst>
                <a:tab pos="697865" algn="l"/>
              </a:tabLst>
            </a:pPr>
            <a:r>
              <a:rPr dirty="0" sz="4800" spc="270">
                <a:latin typeface="Georgia"/>
                <a:cs typeface="Georgia"/>
              </a:rPr>
              <a:t>WHAT</a:t>
            </a:r>
            <a:r>
              <a:rPr dirty="0" sz="4800" spc="55">
                <a:latin typeface="Georgia"/>
                <a:cs typeface="Georgia"/>
              </a:rPr>
              <a:t> </a:t>
            </a:r>
            <a:r>
              <a:rPr dirty="0" sz="4800" spc="245">
                <a:latin typeface="Georgia"/>
                <a:cs typeface="Georgia"/>
              </a:rPr>
              <a:t>IS</a:t>
            </a:r>
            <a:r>
              <a:rPr dirty="0" sz="4800" spc="45">
                <a:latin typeface="Georgia"/>
                <a:cs typeface="Georgia"/>
              </a:rPr>
              <a:t> </a:t>
            </a:r>
            <a:r>
              <a:rPr dirty="0" sz="4800" spc="180">
                <a:latin typeface="Georgia"/>
                <a:cs typeface="Georgia"/>
              </a:rPr>
              <a:t>COSMOPOLITANISM?</a:t>
            </a:r>
            <a:endParaRPr sz="4800">
              <a:latin typeface="Georgia"/>
              <a:cs typeface="Georgia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228600" y="1921573"/>
            <a:ext cx="10654665" cy="2952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720" marR="5080" indent="-287655">
              <a:lnSpc>
                <a:spcPct val="100000"/>
              </a:lnSpc>
              <a:spcBef>
                <a:spcPts val="100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720" algn="l"/>
                <a:tab pos="552450" algn="l"/>
              </a:tabLst>
            </a:pPr>
            <a:r>
              <a:rPr dirty="0" sz="4800">
                <a:latin typeface="Arial MT"/>
                <a:cs typeface="Arial MT"/>
              </a:rPr>
              <a:t>	</a:t>
            </a:r>
            <a:r>
              <a:rPr dirty="0" sz="4800">
                <a:latin typeface="Arial MT"/>
                <a:cs typeface="Arial MT"/>
              </a:rPr>
              <a:t>FROM</a:t>
            </a:r>
            <a:r>
              <a:rPr dirty="0" sz="4800" spc="-90">
                <a:latin typeface="Arial MT"/>
                <a:cs typeface="Arial MT"/>
              </a:rPr>
              <a:t> </a:t>
            </a:r>
            <a:r>
              <a:rPr dirty="0" sz="4800" spc="60">
                <a:latin typeface="Arial MT"/>
                <a:cs typeface="Arial MT"/>
              </a:rPr>
              <a:t>THE</a:t>
            </a:r>
            <a:r>
              <a:rPr dirty="0" sz="4800" spc="-9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WORDS</a:t>
            </a:r>
            <a:r>
              <a:rPr dirty="0" sz="4800" spc="-90"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COSMOS </a:t>
            </a:r>
            <a:r>
              <a:rPr dirty="0" sz="4800" spc="60">
                <a:latin typeface="Arial MT"/>
                <a:cs typeface="Arial MT"/>
              </a:rPr>
              <a:t>(UNIVERSE)</a:t>
            </a:r>
            <a:r>
              <a:rPr dirty="0" sz="4800" spc="-114">
                <a:latin typeface="Arial MT"/>
                <a:cs typeface="Arial MT"/>
              </a:rPr>
              <a:t> </a:t>
            </a:r>
            <a:r>
              <a:rPr dirty="0" sz="4800" spc="165">
                <a:latin typeface="Arial MT"/>
                <a:cs typeface="Arial MT"/>
              </a:rPr>
              <a:t>AND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80">
                <a:solidFill>
                  <a:srgbClr val="FFFFFF"/>
                </a:solidFill>
                <a:latin typeface="Arial MT"/>
                <a:cs typeface="Arial MT"/>
              </a:rPr>
              <a:t>POLIS</a:t>
            </a:r>
            <a:r>
              <a:rPr dirty="0" sz="4800" spc="-1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55">
                <a:latin typeface="Arial MT"/>
                <a:cs typeface="Arial MT"/>
              </a:rPr>
              <a:t>(CITY), </a:t>
            </a:r>
            <a:r>
              <a:rPr dirty="0" sz="4800" spc="50">
                <a:solidFill>
                  <a:srgbClr val="FFFFFF"/>
                </a:solidFill>
                <a:latin typeface="Arial MT"/>
                <a:cs typeface="Arial MT"/>
              </a:rPr>
              <a:t>COSMOPOLITANISM</a:t>
            </a:r>
            <a:r>
              <a:rPr dirty="0" sz="4800" spc="-19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REFERS</a:t>
            </a:r>
            <a:r>
              <a:rPr dirty="0" sz="4800" spc="-1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4800" spc="-16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70">
                <a:solidFill>
                  <a:srgbClr val="FFFFFF"/>
                </a:solidFill>
                <a:latin typeface="Arial MT"/>
                <a:cs typeface="Arial MT"/>
              </a:rPr>
              <a:t>A </a:t>
            </a:r>
            <a:r>
              <a:rPr dirty="0" sz="4800" spc="85">
                <a:solidFill>
                  <a:srgbClr val="FFFFFF"/>
                </a:solidFill>
                <a:latin typeface="Arial MT"/>
                <a:cs typeface="Arial MT"/>
              </a:rPr>
              <a:t>GLOBAL</a:t>
            </a:r>
            <a:r>
              <a:rPr dirty="0" sz="4800" spc="-1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M</a:t>
            </a:r>
            <a:r>
              <a:rPr dirty="0" sz="4800" spc="75">
                <a:solidFill>
                  <a:srgbClr val="FFFFFF"/>
                </a:solidFill>
                <a:latin typeface="Arial MT"/>
                <a:cs typeface="Arial MT"/>
              </a:rPr>
              <a:t>IDSE</a:t>
            </a:r>
            <a:r>
              <a:rPr dirty="0" sz="4800" spc="-525">
                <a:solidFill>
                  <a:srgbClr val="FFFFFF"/>
                </a:solidFill>
                <a:latin typeface="Arial MT"/>
                <a:cs typeface="Arial MT"/>
              </a:rPr>
              <a:t>T</a:t>
            </a:r>
            <a:r>
              <a:rPr dirty="0" sz="4800" spc="75">
                <a:solidFill>
                  <a:srgbClr val="FFFFFF"/>
                </a:solidFill>
                <a:latin typeface="Arial MT"/>
                <a:cs typeface="Arial MT"/>
              </a:rPr>
              <a:t>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28600" y="2298382"/>
            <a:ext cx="11229340" cy="222123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299720" marR="5080" indent="-287655">
              <a:lnSpc>
                <a:spcPct val="100000"/>
              </a:lnSpc>
              <a:spcBef>
                <a:spcPts val="100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720" algn="l"/>
                <a:tab pos="553085" algn="l"/>
              </a:tabLst>
            </a:pPr>
            <a:r>
              <a:rPr dirty="0" sz="4800" spc="105">
                <a:latin typeface="Arial MT"/>
                <a:cs typeface="Arial MT"/>
              </a:rPr>
              <a:t>	</a:t>
            </a:r>
            <a:r>
              <a:rPr dirty="0" sz="4800" spc="105">
                <a:latin typeface="Arial MT"/>
                <a:cs typeface="Arial MT"/>
              </a:rPr>
              <a:t>IT</a:t>
            </a:r>
            <a:r>
              <a:rPr dirty="0" sz="4800" spc="-114">
                <a:latin typeface="Arial MT"/>
                <a:cs typeface="Arial MT"/>
              </a:rPr>
              <a:t> </a:t>
            </a:r>
            <a:r>
              <a:rPr dirty="0" sz="4800" spc="55">
                <a:latin typeface="Arial MT"/>
                <a:cs typeface="Arial MT"/>
              </a:rPr>
              <a:t>CHARACTERIZES</a:t>
            </a:r>
            <a:r>
              <a:rPr dirty="0" sz="4800" spc="-160">
                <a:latin typeface="Arial MT"/>
                <a:cs typeface="Arial MT"/>
              </a:rPr>
              <a:t> </a:t>
            </a:r>
            <a:r>
              <a:rPr dirty="0" sz="4800" spc="195">
                <a:latin typeface="Arial MT"/>
                <a:cs typeface="Arial MT"/>
              </a:rPr>
              <a:t>AN</a:t>
            </a:r>
            <a:r>
              <a:rPr dirty="0" sz="4800" spc="-105"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OPENNESS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4800" spc="-4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DIFFERENT</a:t>
            </a:r>
            <a:r>
              <a:rPr dirty="0" sz="48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C</a:t>
            </a:r>
            <a:r>
              <a:rPr dirty="0" sz="4800" spc="50">
                <a:solidFill>
                  <a:srgbClr val="FFFFFF"/>
                </a:solidFill>
                <a:latin typeface="Arial MT"/>
                <a:cs typeface="Arial MT"/>
              </a:rPr>
              <a:t>U</a:t>
            </a:r>
            <a:r>
              <a:rPr dirty="0" sz="4800" spc="-495">
                <a:solidFill>
                  <a:srgbClr val="FFFFFF"/>
                </a:solidFill>
                <a:latin typeface="Arial MT"/>
                <a:cs typeface="Arial MT"/>
              </a:rPr>
              <a:t>L</a:t>
            </a: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TURES</a:t>
            </a:r>
            <a:r>
              <a:rPr dirty="0" sz="48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25">
                <a:solidFill>
                  <a:srgbClr val="FFFFFF"/>
                </a:solidFill>
                <a:latin typeface="Arial MT"/>
                <a:cs typeface="Arial MT"/>
              </a:rPr>
              <a:t>AND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WORLDVIEWS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dirty="0" sz="4800" spc="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10">
                <a:solidFill>
                  <a:srgbClr val="FFFFFF"/>
                </a:solidFill>
                <a:latin typeface="Arial MT"/>
                <a:cs typeface="Arial MT"/>
              </a:rPr>
              <a:t>PEOPLE.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213677" y="1970087"/>
            <a:ext cx="11527155" cy="2952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99085" marR="5080" indent="-287020">
              <a:lnSpc>
                <a:spcPct val="100000"/>
              </a:lnSpc>
              <a:spcBef>
                <a:spcPts val="100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299085" algn="l"/>
                <a:tab pos="552450" algn="l"/>
              </a:tabLst>
            </a:pPr>
            <a:r>
              <a:rPr dirty="0" sz="4800" spc="50">
                <a:latin typeface="Arial MT"/>
                <a:cs typeface="Arial MT"/>
              </a:rPr>
              <a:t>	</a:t>
            </a:r>
            <a:r>
              <a:rPr dirty="0" sz="4800" spc="50">
                <a:latin typeface="Arial MT"/>
                <a:cs typeface="Arial MT"/>
              </a:rPr>
              <a:t>COSMOPOLITANISM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65">
                <a:latin typeface="Arial MT"/>
                <a:cs typeface="Arial MT"/>
              </a:rPr>
              <a:t>IS</a:t>
            </a:r>
            <a:r>
              <a:rPr dirty="0" sz="4800" spc="-145">
                <a:latin typeface="Arial MT"/>
                <a:cs typeface="Arial MT"/>
              </a:rPr>
              <a:t> </a:t>
            </a:r>
            <a:r>
              <a:rPr dirty="0" sz="4800" spc="6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4800" spc="-1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BELIEF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THAT</a:t>
            </a:r>
            <a:r>
              <a:rPr dirty="0" sz="4800" spc="-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229">
                <a:solidFill>
                  <a:srgbClr val="FFFFFF"/>
                </a:solidFill>
                <a:latin typeface="Arial MT"/>
                <a:cs typeface="Arial MT"/>
              </a:rPr>
              <a:t>ALL</a:t>
            </a:r>
            <a:r>
              <a:rPr dirty="0" sz="4800" spc="-9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PEOPLE</a:t>
            </a:r>
            <a:r>
              <a:rPr dirty="0" sz="48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55">
                <a:solidFill>
                  <a:srgbClr val="FFFFFF"/>
                </a:solidFill>
                <a:latin typeface="Arial MT"/>
                <a:cs typeface="Arial MT"/>
              </a:rPr>
              <a:t>ARE</a:t>
            </a:r>
            <a:r>
              <a:rPr dirty="0" sz="4800" spc="-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80">
                <a:solidFill>
                  <a:srgbClr val="FFFFFF"/>
                </a:solidFill>
                <a:latin typeface="Arial MT"/>
                <a:cs typeface="Arial MT"/>
              </a:rPr>
              <a:t>ENTITLED</a:t>
            </a:r>
            <a:r>
              <a:rPr dirty="0" sz="4800" spc="-8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-25">
                <a:solidFill>
                  <a:srgbClr val="FFFFFF"/>
                </a:solidFill>
                <a:latin typeface="Arial MT"/>
                <a:cs typeface="Arial MT"/>
              </a:rPr>
              <a:t>TO </a:t>
            </a:r>
            <a:r>
              <a:rPr dirty="0" sz="4800" spc="70">
                <a:solidFill>
                  <a:srgbClr val="FFFFFF"/>
                </a:solidFill>
                <a:latin typeface="Arial MT"/>
                <a:cs typeface="Arial MT"/>
              </a:rPr>
              <a:t>EQUAL</a:t>
            </a:r>
            <a:r>
              <a:rPr dirty="0" sz="4800" spc="-1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RESPECT</a:t>
            </a:r>
            <a:r>
              <a:rPr dirty="0" sz="4800" spc="-14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 spc="135">
                <a:solidFill>
                  <a:srgbClr val="FFFFFF"/>
                </a:solidFill>
                <a:latin typeface="Arial MT"/>
                <a:cs typeface="Arial MT"/>
              </a:rPr>
              <a:t>AND </a:t>
            </a:r>
            <a:r>
              <a:rPr dirty="0" sz="4800" spc="45">
                <a:solidFill>
                  <a:srgbClr val="FFFFFF"/>
                </a:solidFill>
                <a:latin typeface="Arial MT"/>
                <a:cs typeface="Arial MT"/>
              </a:rPr>
              <a:t>CONSIDERATION,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3677" y="2335847"/>
            <a:ext cx="10163175" cy="222123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4800" spc="105"/>
              <a:t>NO</a:t>
            </a:r>
            <a:r>
              <a:rPr dirty="0" sz="4800" spc="-180"/>
              <a:t> </a:t>
            </a:r>
            <a:r>
              <a:rPr dirty="0" sz="4800"/>
              <a:t>MATTER</a:t>
            </a:r>
            <a:r>
              <a:rPr dirty="0" sz="4800" spc="-220"/>
              <a:t> </a:t>
            </a:r>
            <a:r>
              <a:rPr dirty="0" sz="4800"/>
              <a:t>WHAT</a:t>
            </a:r>
            <a:r>
              <a:rPr dirty="0" sz="4800" spc="-175"/>
              <a:t> </a:t>
            </a:r>
            <a:r>
              <a:rPr dirty="0" sz="4800" spc="50"/>
              <a:t>THEIR </a:t>
            </a:r>
            <a:r>
              <a:rPr dirty="0" sz="4800" spc="105"/>
              <a:t>CITIZE</a:t>
            </a:r>
            <a:r>
              <a:rPr dirty="0" sz="4800" spc="85"/>
              <a:t>N</a:t>
            </a:r>
            <a:r>
              <a:rPr dirty="0" sz="4800" spc="105"/>
              <a:t>SH</a:t>
            </a:r>
            <a:r>
              <a:rPr dirty="0" sz="4800" spc="90"/>
              <a:t>I</a:t>
            </a:r>
            <a:r>
              <a:rPr dirty="0" sz="4800" spc="-560"/>
              <a:t>P</a:t>
            </a:r>
            <a:r>
              <a:rPr dirty="0" sz="4800" spc="105"/>
              <a:t>,</a:t>
            </a:r>
            <a:r>
              <a:rPr dirty="0" sz="4800" spc="-210"/>
              <a:t> </a:t>
            </a:r>
            <a:r>
              <a:rPr dirty="0" sz="4800"/>
              <a:t>STATUS,</a:t>
            </a:r>
            <a:r>
              <a:rPr dirty="0" sz="4800" spc="-210"/>
              <a:t> </a:t>
            </a:r>
            <a:r>
              <a:rPr dirty="0" sz="4800"/>
              <a:t>OR</a:t>
            </a:r>
            <a:r>
              <a:rPr dirty="0" sz="4800" spc="-210"/>
              <a:t> </a:t>
            </a:r>
            <a:r>
              <a:rPr dirty="0" sz="4800" spc="-10"/>
              <a:t>OTHER </a:t>
            </a:r>
            <a:r>
              <a:rPr dirty="0" sz="4800" spc="70"/>
              <a:t>AFFILIATIONS</a:t>
            </a:r>
            <a:r>
              <a:rPr dirty="0" sz="4800" spc="-130"/>
              <a:t> </a:t>
            </a:r>
            <a:r>
              <a:rPr dirty="0" sz="4800" spc="95"/>
              <a:t>HAPPEN</a:t>
            </a:r>
            <a:r>
              <a:rPr dirty="0" sz="4800" spc="-114"/>
              <a:t> </a:t>
            </a:r>
            <a:r>
              <a:rPr dirty="0" sz="4800"/>
              <a:t>TO</a:t>
            </a:r>
            <a:r>
              <a:rPr dirty="0" sz="4800" spc="-105"/>
              <a:t> </a:t>
            </a:r>
            <a:r>
              <a:rPr dirty="0" sz="4800" spc="100"/>
              <a:t>BE.</a:t>
            </a:r>
            <a:endParaRPr sz="4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198754" y="214884"/>
            <a:ext cx="10735310" cy="58343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800" spc="270">
                <a:latin typeface="Georgia"/>
                <a:cs typeface="Georgia"/>
              </a:rPr>
              <a:t>MARKERS:</a:t>
            </a:r>
            <a:endParaRPr sz="4800">
              <a:latin typeface="Georgia"/>
              <a:cs typeface="Georgia"/>
            </a:endParaRPr>
          </a:p>
          <a:p>
            <a:pPr>
              <a:lnSpc>
                <a:spcPct val="100000"/>
              </a:lnSpc>
              <a:spcBef>
                <a:spcPts val="470"/>
              </a:spcBef>
            </a:pPr>
            <a:endParaRPr sz="4800">
              <a:latin typeface="Georgia"/>
              <a:cs typeface="Georgia"/>
            </a:endParaRPr>
          </a:p>
          <a:p>
            <a:pPr marL="582930" indent="-540385">
              <a:lnSpc>
                <a:spcPct val="100000"/>
              </a:lnSpc>
              <a:spcBef>
                <a:spcPts val="5"/>
              </a:spcBef>
              <a:buClr>
                <a:srgbClr val="FFFFFF"/>
              </a:buClr>
              <a:buSzPct val="80208"/>
              <a:buFont typeface="Wingdings"/>
              <a:buChar char=""/>
              <a:tabLst>
                <a:tab pos="582930" algn="l"/>
              </a:tabLst>
            </a:pPr>
            <a:r>
              <a:rPr dirty="0" sz="4800" spc="-10">
                <a:latin typeface="Arial MT"/>
                <a:cs typeface="Arial MT"/>
              </a:rPr>
              <a:t>SYNECDOCHE</a:t>
            </a:r>
            <a:endParaRPr sz="4800">
              <a:latin typeface="Arial MT"/>
              <a:cs typeface="Arial MT"/>
            </a:endParaRPr>
          </a:p>
          <a:p>
            <a:pPr marL="42545" marR="5080">
              <a:lnSpc>
                <a:spcPct val="100000"/>
              </a:lnSpc>
              <a:spcBef>
                <a:spcPts val="1739"/>
              </a:spcBef>
            </a:pP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13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USES</a:t>
            </a:r>
            <a:r>
              <a:rPr dirty="0" sz="4800" spc="-125">
                <a:latin typeface="Arial MT"/>
                <a:cs typeface="Arial MT"/>
              </a:rPr>
              <a:t> </a:t>
            </a:r>
            <a:r>
              <a:rPr dirty="0" sz="4800" spc="220">
                <a:latin typeface="Arial MT"/>
                <a:cs typeface="Arial MT"/>
              </a:rPr>
              <a:t>A</a:t>
            </a:r>
            <a:r>
              <a:rPr dirty="0" sz="4800" spc="-135">
                <a:latin typeface="Arial MT"/>
                <a:cs typeface="Arial MT"/>
              </a:rPr>
              <a:t> </a:t>
            </a:r>
            <a:r>
              <a:rPr dirty="0" sz="4800" spc="-80">
                <a:solidFill>
                  <a:srgbClr val="FFFFFF"/>
                </a:solidFill>
                <a:latin typeface="Arial MT"/>
                <a:cs typeface="Arial MT"/>
              </a:rPr>
              <a:t>PART</a:t>
            </a:r>
            <a:r>
              <a:rPr dirty="0" sz="4800" spc="-15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TO</a:t>
            </a:r>
            <a:r>
              <a:rPr dirty="0" sz="4800" spc="-135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REPRESENT</a:t>
            </a:r>
            <a:r>
              <a:rPr dirty="0" sz="4800" spc="-160">
                <a:latin typeface="Arial MT"/>
                <a:cs typeface="Arial MT"/>
              </a:rPr>
              <a:t> </a:t>
            </a:r>
            <a:r>
              <a:rPr dirty="0" sz="4800" spc="35">
                <a:latin typeface="Arial MT"/>
                <a:cs typeface="Arial MT"/>
              </a:rPr>
              <a:t>THE </a:t>
            </a:r>
            <a:r>
              <a:rPr dirty="0" sz="4800" spc="80">
                <a:solidFill>
                  <a:srgbClr val="FFFFFF"/>
                </a:solidFill>
                <a:latin typeface="Arial MT"/>
                <a:cs typeface="Arial MT"/>
              </a:rPr>
              <a:t>WHOLE.</a:t>
            </a:r>
            <a:endParaRPr sz="4800">
              <a:latin typeface="Arial MT"/>
              <a:cs typeface="Arial MT"/>
            </a:endParaRPr>
          </a:p>
          <a:p>
            <a:pPr marL="42545">
              <a:lnSpc>
                <a:spcPct val="100000"/>
              </a:lnSpc>
              <a:spcBef>
                <a:spcPts val="1764"/>
              </a:spcBef>
            </a:pPr>
            <a:r>
              <a:rPr dirty="0" sz="4800" spc="-10">
                <a:latin typeface="Arial MT"/>
                <a:cs typeface="Arial MT"/>
              </a:rPr>
              <a:t>EXAMPLES:</a:t>
            </a:r>
            <a:endParaRPr sz="4800">
              <a:latin typeface="Arial MT"/>
              <a:cs typeface="Arial MT"/>
            </a:endParaRPr>
          </a:p>
          <a:p>
            <a:pPr marL="578485" indent="-535940">
              <a:lnSpc>
                <a:spcPct val="100000"/>
              </a:lnSpc>
              <a:spcBef>
                <a:spcPts val="1745"/>
              </a:spcBef>
              <a:buSzPct val="80208"/>
              <a:buFont typeface="Wingdings"/>
              <a:buChar char=""/>
              <a:tabLst>
                <a:tab pos="578485" algn="l"/>
              </a:tabLst>
            </a:pP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NEW</a:t>
            </a:r>
            <a:r>
              <a:rPr dirty="0" sz="4800" spc="-5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solidFill>
                  <a:srgbClr val="FFFFFF"/>
                </a:solidFill>
                <a:latin typeface="Arial MT"/>
                <a:cs typeface="Arial MT"/>
              </a:rPr>
              <a:t>WHEELS</a:t>
            </a:r>
            <a:r>
              <a:rPr dirty="0" sz="4800" spc="-3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-</a:t>
            </a:r>
            <a:r>
              <a:rPr dirty="0" sz="4800" spc="-40">
                <a:latin typeface="Arial MT"/>
                <a:cs typeface="Arial MT"/>
              </a:rPr>
              <a:t> </a:t>
            </a:r>
            <a:r>
              <a:rPr dirty="0" sz="4800">
                <a:latin typeface="Arial MT"/>
                <a:cs typeface="Arial MT"/>
              </a:rPr>
              <a:t>NEW</a:t>
            </a:r>
            <a:r>
              <a:rPr dirty="0" sz="4800" spc="-60">
                <a:latin typeface="Arial MT"/>
                <a:cs typeface="Arial MT"/>
              </a:rPr>
              <a:t> </a:t>
            </a:r>
            <a:r>
              <a:rPr dirty="0" sz="4800" spc="70">
                <a:latin typeface="Arial MT"/>
                <a:cs typeface="Arial MT"/>
              </a:rPr>
              <a:t>CAR</a:t>
            </a:r>
            <a:endParaRPr sz="4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Charles Earhon Azañon</dc:creator>
  <dcterms:created xsi:type="dcterms:W3CDTF">2025-03-11T11:33:34Z</dcterms:created>
  <dcterms:modified xsi:type="dcterms:W3CDTF">2025-03-11T11:33:34Z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2025-03-05T00:00:00Z</vt:filetime>
  </property>
  <property fmtid="{D5CDD505-2E9C-101B-9397-08002B2CF9AE}" pid="3" name="Creator">
    <vt:lpwstr>Microsoft® PowerPoint® 2016</vt:lpwstr>
  </property>
  <property fmtid="{D5CDD505-2E9C-101B-9397-08002B2CF9AE}" pid="4" name="LastSaved">
    <vt:filetime>2025-03-11T00:00:00Z</vt:filetime>
  </property>
  <property fmtid="{D5CDD505-2E9C-101B-9397-08002B2CF9AE}" pid="5" name="Producer">
    <vt:lpwstr>Microsoft® PowerPoint® 2016</vt:lpwstr>
  </property>
</Properties>
</file>